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arlow SemiCondensed Bold" charset="1" panose="00000806000000000000"/>
      <p:regular r:id="rId21"/>
    </p:embeddedFont>
    <p:embeddedFont>
      <p:font typeface="Barlow Condensed" charset="1" panose="00000506000000000000"/>
      <p:regular r:id="rId22"/>
    </p:embeddedFont>
    <p:embeddedFont>
      <p:font typeface="Open Sans Extra Bold" charset="1" panose="020B0906030804020204"/>
      <p:regular r:id="rId23"/>
    </p:embeddedFont>
    <p:embeddedFont>
      <p:font typeface="Poppins" charset="1" panose="00000500000000000000"/>
      <p:regular r:id="rId24"/>
    </p:embeddedFont>
    <p:embeddedFont>
      <p:font typeface="Chau Philomene" charset="1" panose="02000806040000020003"/>
      <p:regular r:id="rId25"/>
    </p:embeddedFont>
    <p:embeddedFont>
      <p:font typeface="DM Sans" charset="1" panose="00000000000000000000"/>
      <p:regular r:id="rId26"/>
    </p:embeddedFont>
    <p:embeddedFont>
      <p:font typeface="Barlow Condensed Bold" charset="1" panose="00000806000000000000"/>
      <p:regular r:id="rId27"/>
    </p:embeddedFont>
    <p:embeddedFont>
      <p:font typeface="Canva Sans" charset="1" panose="020B0503030501040103"/>
      <p:regular r:id="rId28"/>
    </p:embeddedFont>
    <p:embeddedFont>
      <p:font typeface="Barlow SemiCondensed" charset="1" panose="00000506000000000000"/>
      <p:regular r:id="rId29"/>
    </p:embeddedFont>
    <p:embeddedFont>
      <p:font typeface="Poppins Bold" charset="1" panose="00000800000000000000"/>
      <p:regular r:id="rId30"/>
    </p:embeddedFont>
    <p:embeddedFont>
      <p:font typeface="League Spartan" charset="1" panose="00000800000000000000"/>
      <p:regular r:id="rId31"/>
    </p:embeddedFont>
    <p:embeddedFont>
      <p:font typeface="DM Sans Bold" charset="1" panose="00000000000000000000"/>
      <p:regular r:id="rId32"/>
    </p:embeddedFont>
    <p:embeddedFont>
      <p:font typeface="Dynamo Medium" charset="1" panose="020B060402020A080404"/>
      <p:regular r:id="rId33"/>
    </p:embeddedFont>
    <p:embeddedFont>
      <p:font typeface="Source Sans Pro" charset="1" panose="020B05030304030202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jpe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6.jpeg" Type="http://schemas.openxmlformats.org/officeDocument/2006/relationships/image"/><Relationship Id="rId9" Target="../media/image3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2" Target="../media/image3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189637" y="5281959"/>
            <a:ext cx="4929839" cy="4269018"/>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966" t="0" r="-15966" b="0"/>
              </a:stretch>
            </a:blipFill>
            <a:ln cap="sq">
              <a:noFill/>
              <a:prstDash val="solid"/>
              <a:miter/>
            </a:ln>
          </p:spPr>
        </p:sp>
      </p:grpSp>
      <p:grpSp>
        <p:nvGrpSpPr>
          <p:cNvPr name="Group 4" id="4"/>
          <p:cNvGrpSpPr/>
          <p:nvPr/>
        </p:nvGrpSpPr>
        <p:grpSpPr>
          <a:xfrm rot="0">
            <a:off x="256833" y="797575"/>
            <a:ext cx="4929839" cy="4269018"/>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3616" t="0" r="-43616" b="0"/>
              </a:stretch>
            </a:blipFill>
            <a:ln cap="sq">
              <a:noFill/>
              <a:prstDash val="solid"/>
              <a:miter/>
            </a:ln>
          </p:spPr>
        </p:sp>
      </p:grpSp>
      <p:grpSp>
        <p:nvGrpSpPr>
          <p:cNvPr name="Group 6" id="6"/>
          <p:cNvGrpSpPr/>
          <p:nvPr/>
        </p:nvGrpSpPr>
        <p:grpSpPr>
          <a:xfrm rot="0">
            <a:off x="4151460" y="3025782"/>
            <a:ext cx="4929839" cy="4269018"/>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865" t="0" r="-14865" b="0"/>
              </a:stretch>
            </a:blipFill>
            <a:ln cap="sq">
              <a:noFill/>
              <a:prstDash val="solid"/>
              <a:miter/>
            </a:ln>
          </p:spPr>
        </p:sp>
      </p:grpSp>
      <p:sp>
        <p:nvSpPr>
          <p:cNvPr name="Freeform 8" id="8"/>
          <p:cNvSpPr/>
          <p:nvPr/>
        </p:nvSpPr>
        <p:spPr>
          <a:xfrm flipH="false" flipV="false" rot="7221679">
            <a:off x="4308741" y="8797660"/>
            <a:ext cx="2884378" cy="2496298"/>
          </a:xfrm>
          <a:custGeom>
            <a:avLst/>
            <a:gdLst/>
            <a:ahLst/>
            <a:cxnLst/>
            <a:rect r="r" b="b" t="t" l="l"/>
            <a:pathLst>
              <a:path h="2496298" w="2884378">
                <a:moveTo>
                  <a:pt x="0" y="0"/>
                </a:moveTo>
                <a:lnTo>
                  <a:pt x="2884378" y="0"/>
                </a:lnTo>
                <a:lnTo>
                  <a:pt x="2884378" y="2496298"/>
                </a:lnTo>
                <a:lnTo>
                  <a:pt x="0" y="24962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6568621" y="7500246"/>
            <a:ext cx="2884378" cy="2496298"/>
          </a:xfrm>
          <a:custGeom>
            <a:avLst/>
            <a:gdLst/>
            <a:ahLst/>
            <a:cxnLst/>
            <a:rect r="r" b="b" t="t" l="l"/>
            <a:pathLst>
              <a:path h="2496298" w="2884378">
                <a:moveTo>
                  <a:pt x="0" y="0"/>
                </a:moveTo>
                <a:lnTo>
                  <a:pt x="2884378" y="0"/>
                </a:lnTo>
                <a:lnTo>
                  <a:pt x="2884378" y="2496297"/>
                </a:lnTo>
                <a:lnTo>
                  <a:pt x="0" y="24962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4309494" y="6223850"/>
            <a:ext cx="2890352" cy="2501469"/>
          </a:xfrm>
          <a:custGeom>
            <a:avLst/>
            <a:gdLst/>
            <a:ahLst/>
            <a:cxnLst/>
            <a:rect r="r" b="b" t="t" l="l"/>
            <a:pathLst>
              <a:path h="2501469" w="2890352">
                <a:moveTo>
                  <a:pt x="0" y="0"/>
                </a:moveTo>
                <a:lnTo>
                  <a:pt x="2890353" y="0"/>
                </a:lnTo>
                <a:lnTo>
                  <a:pt x="2890353" y="2501469"/>
                </a:lnTo>
                <a:lnTo>
                  <a:pt x="0" y="2501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2055139" y="7484251"/>
            <a:ext cx="2890352" cy="2501469"/>
          </a:xfrm>
          <a:custGeom>
            <a:avLst/>
            <a:gdLst/>
            <a:ahLst/>
            <a:cxnLst/>
            <a:rect r="r" b="b" t="t" l="l"/>
            <a:pathLst>
              <a:path h="2501469" w="2890352">
                <a:moveTo>
                  <a:pt x="0" y="0"/>
                </a:moveTo>
                <a:lnTo>
                  <a:pt x="2890352" y="0"/>
                </a:lnTo>
                <a:lnTo>
                  <a:pt x="2890352" y="2501468"/>
                </a:lnTo>
                <a:lnTo>
                  <a:pt x="0" y="25014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7221679">
            <a:off x="4727669" y="305160"/>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7221679">
            <a:off x="-1573444" y="3882246"/>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3578320">
            <a:off x="6979753" y="-1002569"/>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3578320">
            <a:off x="6994168" y="1632645"/>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3578320">
            <a:off x="-1580206" y="1188431"/>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1499034" y="2849517"/>
            <a:ext cx="603998" cy="495278"/>
          </a:xfrm>
          <a:custGeom>
            <a:avLst/>
            <a:gdLst/>
            <a:ahLst/>
            <a:cxnLst/>
            <a:rect r="r" b="b" t="t" l="l"/>
            <a:pathLst>
              <a:path h="495278" w="603998">
                <a:moveTo>
                  <a:pt x="0" y="0"/>
                </a:moveTo>
                <a:lnTo>
                  <a:pt x="603998" y="0"/>
                </a:lnTo>
                <a:lnTo>
                  <a:pt x="603998" y="495278"/>
                </a:lnTo>
                <a:lnTo>
                  <a:pt x="0" y="49527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8" id="18"/>
          <p:cNvSpPr txBox="true"/>
          <p:nvPr/>
        </p:nvSpPr>
        <p:spPr>
          <a:xfrm rot="0">
            <a:off x="10010832" y="4198646"/>
            <a:ext cx="7442562" cy="2433327"/>
          </a:xfrm>
          <a:prstGeom prst="rect">
            <a:avLst/>
          </a:prstGeom>
        </p:spPr>
        <p:txBody>
          <a:bodyPr anchor="t" rtlCol="false" tIns="0" lIns="0" bIns="0" rIns="0">
            <a:spAutoFit/>
          </a:bodyPr>
          <a:lstStyle/>
          <a:p>
            <a:pPr algn="ctr">
              <a:lnSpc>
                <a:spcPts val="9233"/>
              </a:lnSpc>
            </a:pPr>
            <a:r>
              <a:rPr lang="en-US" b="true" sz="10035" spc="281">
                <a:solidFill>
                  <a:srgbClr val="FFFFFF"/>
                </a:solidFill>
                <a:latin typeface="Barlow SemiCondensed Bold"/>
                <a:ea typeface="Barlow SemiCondensed Bold"/>
                <a:cs typeface="Barlow SemiCondensed Bold"/>
                <a:sym typeface="Barlow SemiCondensed Bold"/>
              </a:rPr>
              <a:t>BANKRUPTCY</a:t>
            </a:r>
          </a:p>
          <a:p>
            <a:pPr algn="ctr" marL="0" indent="0" lvl="1">
              <a:lnSpc>
                <a:spcPts val="9233"/>
              </a:lnSpc>
            </a:pPr>
            <a:r>
              <a:rPr lang="en-US" b="true" sz="10035" spc="281">
                <a:solidFill>
                  <a:srgbClr val="FFFFFF"/>
                </a:solidFill>
                <a:latin typeface="Barlow SemiCondensed Bold"/>
                <a:ea typeface="Barlow SemiCondensed Bold"/>
                <a:cs typeface="Barlow SemiCondensed Bold"/>
                <a:sym typeface="Barlow SemiCondensed Bold"/>
              </a:rPr>
              <a:t>PROJECT</a:t>
            </a:r>
          </a:p>
        </p:txBody>
      </p:sp>
      <p:sp>
        <p:nvSpPr>
          <p:cNvPr name="TextBox 19" id="19"/>
          <p:cNvSpPr txBox="true"/>
          <p:nvPr/>
        </p:nvSpPr>
        <p:spPr>
          <a:xfrm rot="0">
            <a:off x="12366959" y="2812885"/>
            <a:ext cx="4356650" cy="625030"/>
          </a:xfrm>
          <a:prstGeom prst="rect">
            <a:avLst/>
          </a:prstGeom>
        </p:spPr>
        <p:txBody>
          <a:bodyPr anchor="t" rtlCol="false" tIns="0" lIns="0" bIns="0" rIns="0">
            <a:spAutoFit/>
          </a:bodyPr>
          <a:lstStyle/>
          <a:p>
            <a:pPr algn="l" marL="0" indent="0" lvl="1">
              <a:lnSpc>
                <a:spcPts val="4703"/>
              </a:lnSpc>
              <a:spcBef>
                <a:spcPct val="0"/>
              </a:spcBef>
            </a:pPr>
            <a:r>
              <a:rPr lang="en-US" sz="4396" spc="123">
                <a:solidFill>
                  <a:srgbClr val="FFFFFF"/>
                </a:solidFill>
                <a:latin typeface="Barlow Condensed"/>
                <a:ea typeface="Barlow Condensed"/>
                <a:cs typeface="Barlow Condensed"/>
                <a:sym typeface="Barlow Condensed"/>
              </a:rPr>
              <a:t>P435</a:t>
            </a:r>
          </a:p>
        </p:txBody>
      </p:sp>
      <p:sp>
        <p:nvSpPr>
          <p:cNvPr name="TextBox 20" id="20"/>
          <p:cNvSpPr txBox="true"/>
          <p:nvPr/>
        </p:nvSpPr>
        <p:spPr>
          <a:xfrm rot="0">
            <a:off x="11359694" y="7357276"/>
            <a:ext cx="4356650" cy="679259"/>
          </a:xfrm>
          <a:prstGeom prst="rect">
            <a:avLst/>
          </a:prstGeom>
        </p:spPr>
        <p:txBody>
          <a:bodyPr anchor="t" rtlCol="false" tIns="0" lIns="0" bIns="0" rIns="0">
            <a:spAutoFit/>
          </a:bodyPr>
          <a:lstStyle/>
          <a:p>
            <a:pPr algn="ctr" marL="0" indent="0" lvl="1">
              <a:lnSpc>
                <a:spcPts val="5131"/>
              </a:lnSpc>
              <a:spcBef>
                <a:spcPct val="0"/>
              </a:spcBef>
            </a:pPr>
            <a:r>
              <a:rPr lang="en-US" sz="4796" spc="134">
                <a:solidFill>
                  <a:srgbClr val="FFFFFF"/>
                </a:solidFill>
                <a:latin typeface="Barlow Condensed"/>
                <a:ea typeface="Barlow Condensed"/>
                <a:cs typeface="Barlow Condensed"/>
                <a:sym typeface="Barlow Condensed"/>
              </a:rPr>
              <a:t> GROUP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55272" y="-896443"/>
            <a:ext cx="1378419" cy="12079887"/>
            <a:chOff x="0" y="0"/>
            <a:chExt cx="363040" cy="3181534"/>
          </a:xfrm>
        </p:grpSpPr>
        <p:sp>
          <p:nvSpPr>
            <p:cNvPr name="Freeform 3" id="3"/>
            <p:cNvSpPr/>
            <p:nvPr/>
          </p:nvSpPr>
          <p:spPr>
            <a:xfrm flipH="false" flipV="false" rot="0">
              <a:off x="0" y="0"/>
              <a:ext cx="363040" cy="3181534"/>
            </a:xfrm>
            <a:custGeom>
              <a:avLst/>
              <a:gdLst/>
              <a:ahLst/>
              <a:cxnLst/>
              <a:rect r="r" b="b" t="t" l="l"/>
              <a:pathLst>
                <a:path h="3181534" w="363040">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true">
              <a:gsLst>
                <a:gs pos="0">
                  <a:srgbClr val="000000">
                    <a:alpha val="100000"/>
                  </a:srgbClr>
                </a:gs>
                <a:gs pos="100000">
                  <a:srgbClr val="3533CD">
                    <a:alpha val="100000"/>
                  </a:srgbClr>
                </a:gs>
              </a:gsLst>
              <a:lin ang="0"/>
            </a:gradFill>
          </p:spPr>
        </p:sp>
        <p:sp>
          <p:nvSpPr>
            <p:cNvPr name="TextBox 4" id="4"/>
            <p:cNvSpPr txBox="true"/>
            <p:nvPr/>
          </p:nvSpPr>
          <p:spPr>
            <a:xfrm>
              <a:off x="0" y="-47625"/>
              <a:ext cx="363040" cy="3229159"/>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331169" y="5040823"/>
            <a:ext cx="4182953" cy="4320154"/>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95" t="0" r="-27495"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8" id="8"/>
          <p:cNvGrpSpPr>
            <a:grpSpLocks noChangeAspect="true"/>
          </p:cNvGrpSpPr>
          <p:nvPr/>
        </p:nvGrpSpPr>
        <p:grpSpPr>
          <a:xfrm rot="0">
            <a:off x="9837425" y="926023"/>
            <a:ext cx="4182953" cy="4320154"/>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t="0" r="-41874" b="0"/>
              </a:stretch>
            </a:blipFill>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name="Group 11" id="11"/>
          <p:cNvGrpSpPr/>
          <p:nvPr/>
        </p:nvGrpSpPr>
        <p:grpSpPr>
          <a:xfrm rot="0">
            <a:off x="6505147" y="9258300"/>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3533CD">
                    <a:alpha val="100000"/>
                  </a:srgbClr>
                </a:gs>
              </a:gsLst>
              <a:lin ang="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365432" y="840298"/>
            <a:ext cx="5849287" cy="761715"/>
          </a:xfrm>
          <a:prstGeom prst="rect">
            <a:avLst/>
          </a:prstGeom>
        </p:spPr>
        <p:txBody>
          <a:bodyPr anchor="t" rtlCol="false" tIns="0" lIns="0" bIns="0" rIns="0">
            <a:spAutoFit/>
          </a:bodyPr>
          <a:lstStyle/>
          <a:p>
            <a:pPr algn="l">
              <a:lnSpc>
                <a:spcPts val="6235"/>
              </a:lnSpc>
              <a:spcBef>
                <a:spcPct val="0"/>
              </a:spcBef>
            </a:pPr>
            <a:r>
              <a:rPr lang="en-US" sz="4453">
                <a:solidFill>
                  <a:srgbClr val="004AAD"/>
                </a:solidFill>
                <a:latin typeface="League Spartan"/>
                <a:ea typeface="League Spartan"/>
                <a:cs typeface="League Spartan"/>
                <a:sym typeface="League Spartan"/>
              </a:rPr>
              <a:t>MODEL BUILDING</a:t>
            </a:r>
          </a:p>
        </p:txBody>
      </p:sp>
      <p:sp>
        <p:nvSpPr>
          <p:cNvPr name="TextBox 15" id="15"/>
          <p:cNvSpPr txBox="true"/>
          <p:nvPr/>
        </p:nvSpPr>
        <p:spPr>
          <a:xfrm rot="0">
            <a:off x="222872" y="2356093"/>
            <a:ext cx="8784796" cy="1383815"/>
          </a:xfrm>
          <a:prstGeom prst="rect">
            <a:avLst/>
          </a:prstGeom>
        </p:spPr>
        <p:txBody>
          <a:bodyPr anchor="t" rtlCol="false" tIns="0" lIns="0" bIns="0" rIns="0">
            <a:spAutoFit/>
          </a:bodyPr>
          <a:lstStyle/>
          <a:p>
            <a:pPr algn="l">
              <a:lnSpc>
                <a:spcPts val="3876"/>
              </a:lnSpc>
            </a:pPr>
            <a:r>
              <a:rPr lang="en-US" sz="2769">
                <a:solidFill>
                  <a:srgbClr val="4F6A92"/>
                </a:solidFill>
                <a:latin typeface="Poppins"/>
                <a:ea typeface="Poppins"/>
                <a:cs typeface="Poppins"/>
                <a:sym typeface="Poppins"/>
              </a:rPr>
              <a:t> The following  machine learning models were                                                            built to predict Bankruptcy Project.  </a:t>
            </a:r>
          </a:p>
          <a:p>
            <a:pPr algn="r">
              <a:lnSpc>
                <a:spcPts val="3176"/>
              </a:lnSpc>
              <a:spcBef>
                <a:spcPct val="0"/>
              </a:spcBef>
            </a:pPr>
          </a:p>
        </p:txBody>
      </p:sp>
      <p:sp>
        <p:nvSpPr>
          <p:cNvPr name="TextBox 16" id="16"/>
          <p:cNvSpPr txBox="true"/>
          <p:nvPr/>
        </p:nvSpPr>
        <p:spPr>
          <a:xfrm rot="0">
            <a:off x="1598461" y="4450534"/>
            <a:ext cx="7019497" cy="2434740"/>
          </a:xfrm>
          <a:prstGeom prst="rect">
            <a:avLst/>
          </a:prstGeom>
        </p:spPr>
        <p:txBody>
          <a:bodyPr anchor="t" rtlCol="false" tIns="0" lIns="0" bIns="0" rIns="0">
            <a:spAutoFit/>
          </a:bodyPr>
          <a:lstStyle/>
          <a:p>
            <a:pPr algn="l" marL="597847" indent="-298923" lvl="1">
              <a:lnSpc>
                <a:spcPts val="3876"/>
              </a:lnSpc>
              <a:buFont typeface="Arial"/>
              <a:buChar char="•"/>
            </a:pPr>
            <a:r>
              <a:rPr lang="en-US" sz="2769">
                <a:solidFill>
                  <a:srgbClr val="4F6A92"/>
                </a:solidFill>
                <a:latin typeface="Poppins"/>
                <a:ea typeface="Poppins"/>
                <a:cs typeface="Poppins"/>
                <a:sym typeface="Poppins"/>
              </a:rPr>
              <a:t>Logistic Regression</a:t>
            </a:r>
          </a:p>
          <a:p>
            <a:pPr algn="l" marL="597847" indent="-298923" lvl="1">
              <a:lnSpc>
                <a:spcPts val="3876"/>
              </a:lnSpc>
              <a:buFont typeface="Arial"/>
              <a:buChar char="•"/>
            </a:pPr>
            <a:r>
              <a:rPr lang="en-US" sz="2769">
                <a:solidFill>
                  <a:srgbClr val="4F6A92"/>
                </a:solidFill>
                <a:latin typeface="Poppins"/>
                <a:ea typeface="Poppins"/>
                <a:cs typeface="Poppins"/>
                <a:sym typeface="Poppins"/>
              </a:rPr>
              <a:t>Decision Tree Classifier</a:t>
            </a:r>
          </a:p>
          <a:p>
            <a:pPr algn="l" marL="597847" indent="-298923" lvl="1">
              <a:lnSpc>
                <a:spcPts val="3876"/>
              </a:lnSpc>
              <a:buFont typeface="Arial"/>
              <a:buChar char="•"/>
            </a:pPr>
            <a:r>
              <a:rPr lang="en-US" sz="2769">
                <a:solidFill>
                  <a:srgbClr val="4F6A92"/>
                </a:solidFill>
                <a:latin typeface="Poppins"/>
                <a:ea typeface="Poppins"/>
                <a:cs typeface="Poppins"/>
                <a:sym typeface="Poppins"/>
              </a:rPr>
              <a:t>Random Forest Classifier</a:t>
            </a:r>
          </a:p>
          <a:p>
            <a:pPr algn="l" marL="597847" indent="-298923" lvl="1">
              <a:lnSpc>
                <a:spcPts val="3876"/>
              </a:lnSpc>
              <a:buFont typeface="Arial"/>
              <a:buChar char="•"/>
            </a:pPr>
            <a:r>
              <a:rPr lang="en-US" sz="2769">
                <a:solidFill>
                  <a:srgbClr val="4F6A92"/>
                </a:solidFill>
                <a:latin typeface="Poppins"/>
                <a:ea typeface="Poppins"/>
                <a:cs typeface="Poppins"/>
                <a:sym typeface="Poppins"/>
              </a:rPr>
              <a:t>SVM Classifier</a:t>
            </a:r>
          </a:p>
          <a:p>
            <a:pPr algn="l" marL="597847" indent="-298923" lvl="1">
              <a:lnSpc>
                <a:spcPts val="3876"/>
              </a:lnSpc>
              <a:buFont typeface="Arial"/>
              <a:buChar char="•"/>
            </a:pPr>
            <a:r>
              <a:rPr lang="en-US" sz="2769">
                <a:solidFill>
                  <a:srgbClr val="4F6A92"/>
                </a:solidFill>
                <a:latin typeface="Poppins"/>
                <a:ea typeface="Poppins"/>
                <a:cs typeface="Poppins"/>
                <a:sym typeface="Poppins"/>
              </a:rPr>
              <a:t>KNN Classifier</a:t>
            </a:r>
          </a:p>
        </p:txBody>
      </p:sp>
      <p:sp>
        <p:nvSpPr>
          <p:cNvPr name="TextBox 17" id="17"/>
          <p:cNvSpPr txBox="true"/>
          <p:nvPr/>
        </p:nvSpPr>
        <p:spPr>
          <a:xfrm rot="0">
            <a:off x="222872" y="7615524"/>
            <a:ext cx="12027492" cy="1013248"/>
          </a:xfrm>
          <a:prstGeom prst="rect">
            <a:avLst/>
          </a:prstGeom>
        </p:spPr>
        <p:txBody>
          <a:bodyPr anchor="t" rtlCol="false" tIns="0" lIns="0" bIns="0" rIns="0">
            <a:spAutoFit/>
          </a:bodyPr>
          <a:lstStyle/>
          <a:p>
            <a:pPr algn="l">
              <a:lnSpc>
                <a:spcPts val="4001"/>
              </a:lnSpc>
              <a:spcBef>
                <a:spcPct val="0"/>
              </a:spcBef>
            </a:pPr>
            <a:r>
              <a:rPr lang="en-US" sz="2858" spc="-57">
                <a:solidFill>
                  <a:srgbClr val="4F6A92"/>
                </a:solidFill>
                <a:latin typeface="Poppins"/>
                <a:ea typeface="Poppins"/>
                <a:cs typeface="Poppins"/>
                <a:sym typeface="Poppins"/>
              </a:rPr>
              <a:t>These all </a:t>
            </a:r>
            <a:r>
              <a:rPr lang="en-US" sz="2858" spc="-57">
                <a:solidFill>
                  <a:srgbClr val="4F6A92"/>
                </a:solidFill>
                <a:latin typeface="Poppins"/>
                <a:ea typeface="Poppins"/>
                <a:cs typeface="Poppins"/>
                <a:sym typeface="Poppins"/>
              </a:rPr>
              <a:t>models were trained and evaluated using the processed dataset.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24222" y="-4507687"/>
            <a:ext cx="5924489" cy="592448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aphicFrame>
        <p:nvGraphicFramePr>
          <p:cNvPr name="Table 5" id="5"/>
          <p:cNvGraphicFramePr>
            <a:graphicFrameLocks noGrp="true"/>
          </p:cNvGraphicFramePr>
          <p:nvPr/>
        </p:nvGraphicFramePr>
        <p:xfrm>
          <a:off x="276161" y="2891854"/>
          <a:ext cx="10772862" cy="6366446"/>
        </p:xfrm>
        <a:graphic>
          <a:graphicData uri="http://schemas.openxmlformats.org/drawingml/2006/table">
            <a:tbl>
              <a:tblPr/>
              <a:tblGrid>
                <a:gridCol w="5046264"/>
                <a:gridCol w="3398728"/>
                <a:gridCol w="2327870"/>
              </a:tblGrid>
              <a:tr h="1466099">
                <a:tc>
                  <a:txBody>
                    <a:bodyPr anchor="t" rtlCol="false"/>
                    <a:lstStyle/>
                    <a:p>
                      <a:pPr algn="ctr">
                        <a:lnSpc>
                          <a:spcPts val="3779"/>
                        </a:lnSpc>
                        <a:defRPr/>
                      </a:pPr>
                      <a:r>
                        <a:rPr lang="en-US" sz="2699">
                          <a:solidFill>
                            <a:srgbClr val="004AAD"/>
                          </a:solidFill>
                          <a:latin typeface="Open Sans Extra Bold"/>
                          <a:ea typeface="Open Sans Extra Bold"/>
                          <a:cs typeface="Open Sans Extra Bold"/>
                          <a:sym typeface="Open Sans Extra Bold"/>
                        </a:rPr>
                        <a:t>TYPES OF  MODELS </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779"/>
                        </a:lnSpc>
                        <a:defRPr/>
                      </a:pPr>
                      <a:r>
                        <a:rPr lang="en-US" sz="2699" b="true">
                          <a:solidFill>
                            <a:srgbClr val="004AAD"/>
                          </a:solidFill>
                          <a:latin typeface="Open Sans Extra Bold"/>
                          <a:ea typeface="Open Sans Extra Bold"/>
                          <a:cs typeface="Open Sans Extra Bold"/>
                          <a:sym typeface="Open Sans Extra Bold"/>
                        </a:rPr>
                        <a:t>TRAINING ACCURACY</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779"/>
                        </a:lnSpc>
                        <a:defRPr/>
                      </a:pPr>
                      <a:r>
                        <a:rPr lang="en-US" sz="2699" b="true">
                          <a:solidFill>
                            <a:srgbClr val="004AAD"/>
                          </a:solidFill>
                          <a:latin typeface="Open Sans Extra Bold"/>
                          <a:ea typeface="Open Sans Extra Bold"/>
                          <a:cs typeface="Open Sans Extra Bold"/>
                          <a:sym typeface="Open Sans Extra Bold"/>
                        </a:rPr>
                        <a:t>TEST ACCURACY</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r h="1026742">
                <a:tc>
                  <a:txBody>
                    <a:bodyPr anchor="t" rtlCol="false"/>
                    <a:lstStyle/>
                    <a:p>
                      <a:pPr algn="l" marL="539746" indent="-269873" lvl="1">
                        <a:lnSpc>
                          <a:spcPts val="3499"/>
                        </a:lnSpc>
                        <a:buAutoNum type="arabicPeriod" startAt="1"/>
                        <a:defRPr/>
                      </a:pPr>
                      <a:r>
                        <a:rPr lang="en-US" sz="2499">
                          <a:solidFill>
                            <a:srgbClr val="000000"/>
                          </a:solidFill>
                          <a:latin typeface="Open Sans Extra Bold"/>
                          <a:ea typeface="Open Sans Extra Bold"/>
                          <a:cs typeface="Open Sans Extra Bold"/>
                          <a:sym typeface="Open Sans Extra Bold"/>
                        </a:rPr>
                        <a:t>Logistic Regression</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0.99</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r h="939070">
                <a:tc>
                  <a:txBody>
                    <a:bodyPr anchor="t" rtlCol="false"/>
                    <a:lstStyle/>
                    <a:p>
                      <a:pPr algn="l">
                        <a:lnSpc>
                          <a:spcPts val="3499"/>
                        </a:lnSpc>
                        <a:defRPr/>
                      </a:pPr>
                      <a:r>
                        <a:rPr lang="en-US" sz="2499">
                          <a:solidFill>
                            <a:srgbClr val="000000"/>
                          </a:solidFill>
                          <a:latin typeface="Open Sans Extra Bold"/>
                          <a:ea typeface="Open Sans Extra Bold"/>
                          <a:cs typeface="Open Sans Extra Bold"/>
                          <a:sym typeface="Open Sans Extra Bold"/>
                        </a:rPr>
                        <a:t>   2.KNN Classifier</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0.99</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r h="939070">
                <a:tc>
                  <a:txBody>
                    <a:bodyPr anchor="t" rtlCol="false"/>
                    <a:lstStyle/>
                    <a:p>
                      <a:pPr algn="l">
                        <a:lnSpc>
                          <a:spcPts val="3499"/>
                        </a:lnSpc>
                        <a:defRPr/>
                      </a:pPr>
                      <a:r>
                        <a:rPr lang="en-US" sz="2499">
                          <a:solidFill>
                            <a:srgbClr val="000000"/>
                          </a:solidFill>
                          <a:latin typeface="Open Sans Extra Bold"/>
                          <a:ea typeface="Open Sans Extra Bold"/>
                          <a:cs typeface="Open Sans Extra Bold"/>
                          <a:sym typeface="Open Sans Extra Bold"/>
                        </a:rPr>
                        <a:t>   3.Decision Tree Classifier</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r h="967817">
                <a:tc>
                  <a:txBody>
                    <a:bodyPr anchor="t" rtlCol="false"/>
                    <a:lstStyle/>
                    <a:p>
                      <a:pPr algn="l">
                        <a:lnSpc>
                          <a:spcPts val="3639"/>
                        </a:lnSpc>
                        <a:defRPr/>
                      </a:pPr>
                      <a:r>
                        <a:rPr lang="en-US" sz="2599">
                          <a:solidFill>
                            <a:srgbClr val="000000"/>
                          </a:solidFill>
                          <a:latin typeface="Open Sans Extra Bold"/>
                          <a:ea typeface="Open Sans Extra Bold"/>
                          <a:cs typeface="Open Sans Extra Bold"/>
                          <a:sym typeface="Open Sans Extra Bold"/>
                        </a:rPr>
                        <a:t>   4. SVM Classifier </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r h="1027649">
                <a:tc>
                  <a:txBody>
                    <a:bodyPr anchor="t" rtlCol="false"/>
                    <a:lstStyle/>
                    <a:p>
                      <a:pPr algn="l">
                        <a:lnSpc>
                          <a:spcPts val="3499"/>
                        </a:lnSpc>
                        <a:defRPr/>
                      </a:pPr>
                      <a:r>
                        <a:rPr lang="en-US" sz="2499">
                          <a:solidFill>
                            <a:srgbClr val="000000"/>
                          </a:solidFill>
                          <a:latin typeface="Open Sans Extra Bold"/>
                          <a:ea typeface="Open Sans Extra Bold"/>
                          <a:cs typeface="Open Sans Extra Bold"/>
                          <a:sym typeface="Open Sans Extra Bold"/>
                        </a:rPr>
                        <a:t>   5.Random Forest Classifier</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1.0</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Open Sans Extra Bold"/>
                          <a:ea typeface="Open Sans Extra Bold"/>
                          <a:cs typeface="Open Sans Extra Bold"/>
                          <a:sym typeface="Open Sans Extra Bold"/>
                        </a:rPr>
                        <a:t>0.99</a:t>
                      </a:r>
                      <a:endParaRPr lang="en-US" sz="1100"/>
                    </a:p>
                  </a:txBody>
                  <a:tcPr marL="190500" marR="190500" marT="190500" marB="190500" anchor="ctr">
                    <a:lnL cmpd="sng" algn="ctr" cap="flat" w="38100">
                      <a:solidFill>
                        <a:srgbClr val="4F6A92"/>
                      </a:solidFill>
                      <a:prstDash val="solid"/>
                      <a:round/>
                      <a:headEnd type="none" w="med" len="med"/>
                      <a:tailEnd type="none" w="med" len="med"/>
                    </a:lnL>
                    <a:lnR cmpd="sng" algn="ctr" cap="flat" w="38100">
                      <a:solidFill>
                        <a:srgbClr val="4F6A92"/>
                      </a:solidFill>
                      <a:prstDash val="solid"/>
                      <a:round/>
                      <a:headEnd type="none" w="med" len="med"/>
                      <a:tailEnd type="none" w="med" len="med"/>
                    </a:lnR>
                    <a:lnT cmpd="sng" algn="ctr" cap="flat" w="38100">
                      <a:solidFill>
                        <a:srgbClr val="4F6A92"/>
                      </a:solidFill>
                      <a:prstDash val="solid"/>
                      <a:round/>
                      <a:headEnd type="none" w="med" len="med"/>
                      <a:tailEnd type="none" w="med" len="med"/>
                    </a:lnT>
                    <a:lnB cmpd="sng" algn="ctr" cap="flat" w="38100">
                      <a:solidFill>
                        <a:srgbClr val="4F6A92"/>
                      </a:solidFill>
                      <a:prstDash val="solid"/>
                      <a:round/>
                      <a:headEnd type="none" w="med" len="med"/>
                      <a:tailEnd type="none" w="med" len="med"/>
                    </a:lnB>
                  </a:tcPr>
                </a:tc>
              </a:tr>
            </a:tbl>
          </a:graphicData>
        </a:graphic>
      </p:graphicFrame>
      <p:sp>
        <p:nvSpPr>
          <p:cNvPr name="TextBox 6" id="6"/>
          <p:cNvSpPr txBox="true"/>
          <p:nvPr/>
        </p:nvSpPr>
        <p:spPr>
          <a:xfrm rot="0">
            <a:off x="6192010" y="1388227"/>
            <a:ext cx="1039456" cy="258455"/>
          </a:xfrm>
          <a:prstGeom prst="rect">
            <a:avLst/>
          </a:prstGeom>
        </p:spPr>
        <p:txBody>
          <a:bodyPr anchor="t" rtlCol="false" tIns="0" lIns="0" bIns="0" rIns="0">
            <a:spAutoFit/>
          </a:bodyPr>
          <a:lstStyle/>
          <a:p>
            <a:pPr algn="l" marL="0" indent="0" lvl="0">
              <a:lnSpc>
                <a:spcPts val="2111"/>
              </a:lnSpc>
              <a:spcBef>
                <a:spcPct val="0"/>
              </a:spcBef>
            </a:pPr>
            <a:r>
              <a:rPr lang="en-US" sz="1508">
                <a:solidFill>
                  <a:srgbClr val="FDFDFD"/>
                </a:solidFill>
                <a:latin typeface="Open Sans Extra Bold"/>
                <a:ea typeface="Open Sans Extra Bold"/>
                <a:cs typeface="Open Sans Extra Bold"/>
                <a:sym typeface="Open Sans Extra Bold"/>
              </a:rPr>
              <a:t>MM</a:t>
            </a:r>
          </a:p>
        </p:txBody>
      </p:sp>
      <p:sp>
        <p:nvSpPr>
          <p:cNvPr name="TextBox 7" id="7"/>
          <p:cNvSpPr txBox="true"/>
          <p:nvPr/>
        </p:nvSpPr>
        <p:spPr>
          <a:xfrm rot="0">
            <a:off x="2352273" y="937710"/>
            <a:ext cx="7137100" cy="594033"/>
          </a:xfrm>
          <a:prstGeom prst="rect">
            <a:avLst/>
          </a:prstGeom>
        </p:spPr>
        <p:txBody>
          <a:bodyPr anchor="t" rtlCol="false" tIns="0" lIns="0" bIns="0" rIns="0">
            <a:spAutoFit/>
          </a:bodyPr>
          <a:lstStyle/>
          <a:p>
            <a:pPr algn="ctr">
              <a:lnSpc>
                <a:spcPts val="4546"/>
              </a:lnSpc>
              <a:spcBef>
                <a:spcPct val="0"/>
              </a:spcBef>
            </a:pPr>
            <a:r>
              <a:rPr lang="en-US" sz="4249" spc="118">
                <a:solidFill>
                  <a:srgbClr val="004AAD"/>
                </a:solidFill>
                <a:latin typeface="League Spartan"/>
                <a:ea typeface="League Spartan"/>
                <a:cs typeface="League Spartan"/>
                <a:sym typeface="League Spartan"/>
              </a:rPr>
              <a:t>MODEL EVALUATION</a:t>
            </a:r>
          </a:p>
        </p:txBody>
      </p:sp>
      <p:sp>
        <p:nvSpPr>
          <p:cNvPr name="Freeform 8" id="8"/>
          <p:cNvSpPr/>
          <p:nvPr/>
        </p:nvSpPr>
        <p:spPr>
          <a:xfrm flipH="false" flipV="false" rot="379473">
            <a:off x="10919810" y="-2201598"/>
            <a:ext cx="11530018" cy="11530018"/>
          </a:xfrm>
          <a:custGeom>
            <a:avLst/>
            <a:gdLst/>
            <a:ahLst/>
            <a:cxnLst/>
            <a:rect r="r" b="b" t="t" l="l"/>
            <a:pathLst>
              <a:path h="11530018" w="11530018">
                <a:moveTo>
                  <a:pt x="0" y="0"/>
                </a:moveTo>
                <a:lnTo>
                  <a:pt x="11530018" y="0"/>
                </a:lnTo>
                <a:lnTo>
                  <a:pt x="11530018" y="11530018"/>
                </a:lnTo>
                <a:lnTo>
                  <a:pt x="0" y="11530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36447" y="0"/>
            <a:ext cx="9175562" cy="8542448"/>
            <a:chOff x="0" y="0"/>
            <a:chExt cx="6350000" cy="5911850"/>
          </a:xfrm>
        </p:grpSpPr>
        <p:sp>
          <p:nvSpPr>
            <p:cNvPr name="Freeform 10" id="10"/>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alphaModFix amt="90000"/>
              </a:blip>
              <a:stretch>
                <a:fillRect l="-19842" t="0" r="-19842" b="0"/>
              </a:stretch>
            </a:blipFill>
          </p:spPr>
        </p:sp>
      </p:gr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131464"/>
            <a:ext cx="12050522" cy="7971476"/>
          </a:xfrm>
          <a:custGeom>
            <a:avLst/>
            <a:gdLst/>
            <a:ahLst/>
            <a:cxnLst/>
            <a:rect r="r" b="b" t="t" l="l"/>
            <a:pathLst>
              <a:path h="7971476" w="12050522">
                <a:moveTo>
                  <a:pt x="0" y="0"/>
                </a:moveTo>
                <a:lnTo>
                  <a:pt x="12050522" y="0"/>
                </a:lnTo>
                <a:lnTo>
                  <a:pt x="12050522" y="7971476"/>
                </a:lnTo>
                <a:lnTo>
                  <a:pt x="0" y="7971476"/>
                </a:lnTo>
                <a:lnTo>
                  <a:pt x="0" y="0"/>
                </a:lnTo>
                <a:close/>
              </a:path>
            </a:pathLst>
          </a:custGeom>
          <a:blipFill>
            <a:blip r:embed="rId2"/>
            <a:stretch>
              <a:fillRect l="0" t="0" r="-33918" b="-2741"/>
            </a:stretch>
          </a:blipFill>
        </p:spPr>
      </p:sp>
      <p:sp>
        <p:nvSpPr>
          <p:cNvPr name="TextBox 3" id="3"/>
          <p:cNvSpPr txBox="true"/>
          <p:nvPr/>
        </p:nvSpPr>
        <p:spPr>
          <a:xfrm rot="0">
            <a:off x="4431268" y="755623"/>
            <a:ext cx="9425464" cy="593778"/>
          </a:xfrm>
          <a:prstGeom prst="rect">
            <a:avLst/>
          </a:prstGeom>
        </p:spPr>
        <p:txBody>
          <a:bodyPr anchor="t" rtlCol="false" tIns="0" lIns="0" bIns="0" rIns="0">
            <a:spAutoFit/>
          </a:bodyPr>
          <a:lstStyle/>
          <a:p>
            <a:pPr algn="ctr">
              <a:lnSpc>
                <a:spcPts val="4530"/>
              </a:lnSpc>
              <a:spcBef>
                <a:spcPct val="0"/>
              </a:spcBef>
            </a:pPr>
            <a:r>
              <a:rPr lang="en-US" sz="4233" spc="118">
                <a:solidFill>
                  <a:srgbClr val="004AAD"/>
                </a:solidFill>
                <a:latin typeface="League Spartan"/>
                <a:ea typeface="League Spartan"/>
                <a:cs typeface="League Spartan"/>
                <a:sym typeface="League Spartan"/>
              </a:rPr>
              <a:t>DEPLOYMENT WITH STREAMLIT</a:t>
            </a:r>
            <a:r>
              <a:rPr lang="en-US" sz="4233" spc="118">
                <a:solidFill>
                  <a:srgbClr val="FFFFFF"/>
                </a:solidFill>
                <a:latin typeface="League Spartan"/>
                <a:ea typeface="League Spartan"/>
                <a:cs typeface="League Spartan"/>
                <a:sym typeface="League Spartan"/>
              </a:rPr>
              <a:t>T</a:t>
            </a:r>
          </a:p>
        </p:txBody>
      </p:sp>
      <p:sp>
        <p:nvSpPr>
          <p:cNvPr name="TextBox 4" id="4"/>
          <p:cNvSpPr txBox="true"/>
          <p:nvPr/>
        </p:nvSpPr>
        <p:spPr>
          <a:xfrm rot="0">
            <a:off x="12262082" y="2364233"/>
            <a:ext cx="6025918" cy="7439263"/>
          </a:xfrm>
          <a:prstGeom prst="rect">
            <a:avLst/>
          </a:prstGeom>
        </p:spPr>
        <p:txBody>
          <a:bodyPr anchor="t" rtlCol="false" tIns="0" lIns="0" bIns="0" rIns="0">
            <a:spAutoFit/>
          </a:bodyPr>
          <a:lstStyle/>
          <a:p>
            <a:pPr algn="l">
              <a:lnSpc>
                <a:spcPts val="3171"/>
              </a:lnSpc>
            </a:pPr>
            <a:r>
              <a:rPr lang="en-US" sz="2265" b="true">
                <a:solidFill>
                  <a:srgbClr val="004AAD"/>
                </a:solidFill>
                <a:latin typeface="Poppins Bold"/>
                <a:ea typeface="Poppins Bold"/>
                <a:cs typeface="Poppins Bold"/>
                <a:sym typeface="Poppins Bold"/>
              </a:rPr>
              <a:t>Overview of Streamlit:</a:t>
            </a:r>
          </a:p>
          <a:p>
            <a:pPr algn="l">
              <a:lnSpc>
                <a:spcPts val="3171"/>
              </a:lnSpc>
            </a:pPr>
            <a:r>
              <a:rPr lang="en-US" sz="2265">
                <a:solidFill>
                  <a:srgbClr val="718BAB"/>
                </a:solidFill>
                <a:latin typeface="Poppins"/>
                <a:ea typeface="Poppins"/>
                <a:cs typeface="Poppins"/>
                <a:sym typeface="Poppins"/>
              </a:rPr>
              <a:t>Streamlit is an open-source app framework for Machine Learning and Data Science projects.</a:t>
            </a:r>
          </a:p>
          <a:p>
            <a:pPr algn="l">
              <a:lnSpc>
                <a:spcPts val="3171"/>
              </a:lnSpc>
            </a:pPr>
          </a:p>
          <a:p>
            <a:pPr algn="l">
              <a:lnSpc>
                <a:spcPts val="3171"/>
              </a:lnSpc>
            </a:pPr>
            <a:r>
              <a:rPr lang="en-US" sz="2265" b="true">
                <a:solidFill>
                  <a:srgbClr val="004AAD"/>
                </a:solidFill>
                <a:latin typeface="Poppins Bold"/>
                <a:ea typeface="Poppins Bold"/>
                <a:cs typeface="Poppins Bold"/>
                <a:sym typeface="Poppins Bold"/>
              </a:rPr>
              <a:t>Key Features of the App:</a:t>
            </a:r>
          </a:p>
          <a:p>
            <a:pPr algn="l">
              <a:lnSpc>
                <a:spcPts val="3171"/>
              </a:lnSpc>
            </a:pPr>
            <a:r>
              <a:rPr lang="en-US" sz="2265">
                <a:solidFill>
                  <a:srgbClr val="718BAB"/>
                </a:solidFill>
                <a:latin typeface="Poppins"/>
                <a:ea typeface="Poppins"/>
                <a:cs typeface="Poppins"/>
                <a:sym typeface="Poppins"/>
              </a:rPr>
              <a:t>User-friendly interface for Solar Power generation prediction.</a:t>
            </a:r>
          </a:p>
          <a:p>
            <a:pPr algn="l">
              <a:lnSpc>
                <a:spcPts val="3171"/>
              </a:lnSpc>
            </a:pPr>
            <a:r>
              <a:rPr lang="en-US" sz="2265">
                <a:solidFill>
                  <a:srgbClr val="718BAB"/>
                </a:solidFill>
                <a:latin typeface="Poppins"/>
                <a:ea typeface="Poppins"/>
                <a:cs typeface="Poppins"/>
                <a:sym typeface="Poppins"/>
              </a:rPr>
              <a:t>Real-time prediction visualization.</a:t>
            </a:r>
          </a:p>
          <a:p>
            <a:pPr algn="l">
              <a:lnSpc>
                <a:spcPts val="2891"/>
              </a:lnSpc>
            </a:pPr>
          </a:p>
          <a:p>
            <a:pPr algn="l">
              <a:lnSpc>
                <a:spcPts val="3171"/>
              </a:lnSpc>
            </a:pPr>
            <a:r>
              <a:rPr lang="en-US" sz="2265" b="true">
                <a:solidFill>
                  <a:srgbClr val="004AAD"/>
                </a:solidFill>
                <a:latin typeface="Poppins Bold"/>
                <a:ea typeface="Poppins Bold"/>
                <a:cs typeface="Poppins Bold"/>
                <a:sym typeface="Poppins Bold"/>
              </a:rPr>
              <a:t>User Interaction:</a:t>
            </a:r>
          </a:p>
          <a:p>
            <a:pPr algn="l">
              <a:lnSpc>
                <a:spcPts val="3171"/>
              </a:lnSpc>
            </a:pPr>
            <a:r>
              <a:rPr lang="en-US" sz="2265">
                <a:solidFill>
                  <a:srgbClr val="718BAB"/>
                </a:solidFill>
                <a:latin typeface="Poppins"/>
                <a:ea typeface="Poppins"/>
                <a:cs typeface="Poppins"/>
                <a:sym typeface="Poppins"/>
              </a:rPr>
              <a:t>Users can input metrics to get Power generation predictions instantly.</a:t>
            </a:r>
          </a:p>
          <a:p>
            <a:pPr algn="l">
              <a:lnSpc>
                <a:spcPts val="3171"/>
              </a:lnSpc>
            </a:pPr>
          </a:p>
          <a:p>
            <a:pPr algn="l">
              <a:lnSpc>
                <a:spcPts val="3171"/>
              </a:lnSpc>
            </a:pPr>
            <a:r>
              <a:rPr lang="en-US" sz="2265" b="true">
                <a:solidFill>
                  <a:srgbClr val="004AAD"/>
                </a:solidFill>
                <a:latin typeface="Poppins Bold"/>
                <a:ea typeface="Poppins Bold"/>
                <a:cs typeface="Poppins Bold"/>
                <a:sym typeface="Poppins Bold"/>
              </a:rPr>
              <a:t>Final Model:</a:t>
            </a:r>
          </a:p>
          <a:p>
            <a:pPr algn="l">
              <a:lnSpc>
                <a:spcPts val="3171"/>
              </a:lnSpc>
            </a:pPr>
            <a:r>
              <a:rPr lang="en-US" sz="2265">
                <a:solidFill>
                  <a:srgbClr val="718BAB"/>
                </a:solidFill>
                <a:latin typeface="Poppins"/>
                <a:ea typeface="Poppins"/>
                <a:cs typeface="Poppins"/>
                <a:sym typeface="Poppins"/>
              </a:rPr>
              <a:t>The final model was deployed using Streamlit, allowing for user interaction and real-time predictions.</a:t>
            </a:r>
          </a:p>
          <a:p>
            <a:pPr algn="l">
              <a:lnSpc>
                <a:spcPts val="2051"/>
              </a:lnSpc>
              <a:spcBef>
                <a:spcPct val="0"/>
              </a:spcBef>
            </a:pP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3656"/>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3656"/>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3656"/>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3656"/>
                </a:lnSpc>
              </a:pPr>
            </a:p>
          </p:txBody>
        </p:sp>
      </p:grpSp>
      <p:grpSp>
        <p:nvGrpSpPr>
          <p:cNvPr name="Group 14" id="14"/>
          <p:cNvGrpSpPr/>
          <p:nvPr/>
        </p:nvGrpSpPr>
        <p:grpSpPr>
          <a:xfrm rot="0">
            <a:off x="7724615" y="6918503"/>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3656"/>
                </a:lnSpc>
              </a:pPr>
            </a:p>
          </p:txBody>
        </p:sp>
      </p:grpSp>
      <p:sp>
        <p:nvSpPr>
          <p:cNvPr name="TextBox 17" id="17"/>
          <p:cNvSpPr txBox="true"/>
          <p:nvPr/>
        </p:nvSpPr>
        <p:spPr>
          <a:xfrm rot="0">
            <a:off x="6605803" y="3480330"/>
            <a:ext cx="2897682" cy="891921"/>
          </a:xfrm>
          <a:prstGeom prst="rect">
            <a:avLst/>
          </a:prstGeom>
        </p:spPr>
        <p:txBody>
          <a:bodyPr anchor="t" rtlCol="false" tIns="0" lIns="0" bIns="0" rIns="0">
            <a:spAutoFit/>
          </a:bodyPr>
          <a:lstStyle/>
          <a:p>
            <a:pPr algn="ctr" marL="0" indent="0" lvl="0">
              <a:lnSpc>
                <a:spcPts val="3656"/>
              </a:lnSpc>
              <a:spcBef>
                <a:spcPct val="0"/>
              </a:spcBef>
            </a:pPr>
            <a:r>
              <a:rPr lang="en-US" b="true" sz="2649">
                <a:solidFill>
                  <a:srgbClr val="FDFDFD"/>
                </a:solidFill>
                <a:latin typeface="DM Sans Bold"/>
                <a:ea typeface="DM Sans Bold"/>
                <a:cs typeface="DM Sans Bold"/>
                <a:sym typeface="DM Sans Bold"/>
              </a:rPr>
              <a:t>Content Duplication </a:t>
            </a:r>
          </a:p>
        </p:txBody>
      </p:sp>
      <p:sp>
        <p:nvSpPr>
          <p:cNvPr name="TextBox 18" id="18"/>
          <p:cNvSpPr txBox="true"/>
          <p:nvPr/>
        </p:nvSpPr>
        <p:spPr>
          <a:xfrm rot="0">
            <a:off x="7724615" y="2268687"/>
            <a:ext cx="2745282" cy="1349121"/>
          </a:xfrm>
          <a:prstGeom prst="rect">
            <a:avLst/>
          </a:prstGeom>
        </p:spPr>
        <p:txBody>
          <a:bodyPr anchor="t" rtlCol="false" tIns="0" lIns="0" bIns="0" rIns="0">
            <a:spAutoFit/>
          </a:bodyPr>
          <a:lstStyle/>
          <a:p>
            <a:pPr algn="ctr">
              <a:lnSpc>
                <a:spcPts val="3656"/>
              </a:lnSpc>
            </a:pPr>
            <a:r>
              <a:rPr lang="en-US" sz="2649">
                <a:solidFill>
                  <a:srgbClr val="FDFDFD"/>
                </a:solidFill>
                <a:latin typeface="DM Sans"/>
                <a:ea typeface="DM Sans"/>
                <a:cs typeface="DM Sans"/>
                <a:sym typeface="DM Sans"/>
              </a:rPr>
              <a:t>Model Selection and Performance</a:t>
            </a:r>
          </a:p>
          <a:p>
            <a:pPr algn="ctr" marL="0" indent="0" lvl="0">
              <a:lnSpc>
                <a:spcPts val="3656"/>
              </a:lnSpc>
              <a:spcBef>
                <a:spcPct val="0"/>
              </a:spcBef>
            </a:pPr>
          </a:p>
        </p:txBody>
      </p:sp>
      <p:sp>
        <p:nvSpPr>
          <p:cNvPr name="TextBox 19" id="19"/>
          <p:cNvSpPr txBox="true"/>
          <p:nvPr/>
        </p:nvSpPr>
        <p:spPr>
          <a:xfrm rot="0">
            <a:off x="11250033" y="2233846"/>
            <a:ext cx="5136495" cy="1658751"/>
          </a:xfrm>
          <a:prstGeom prst="rect">
            <a:avLst/>
          </a:prstGeom>
        </p:spPr>
        <p:txBody>
          <a:bodyPr anchor="t" rtlCol="false" tIns="0" lIns="0" bIns="0" rIns="0">
            <a:spAutoFit/>
          </a:bodyPr>
          <a:lstStyle/>
          <a:p>
            <a:pPr algn="l">
              <a:lnSpc>
                <a:spcPts val="2165"/>
              </a:lnSpc>
            </a:pPr>
            <a:r>
              <a:rPr lang="en-US" sz="1718">
                <a:solidFill>
                  <a:srgbClr val="FFFFFF"/>
                </a:solidFill>
                <a:latin typeface="DM Sans"/>
                <a:ea typeface="DM Sans"/>
                <a:cs typeface="DM Sans"/>
                <a:sym typeface="DM Sans"/>
              </a:rPr>
              <a:t>Several machine learning models were tested, including Logistic Regression, KNN Classifier, Decision </a:t>
            </a:r>
          </a:p>
          <a:p>
            <a:pPr algn="l">
              <a:lnSpc>
                <a:spcPts val="2165"/>
              </a:lnSpc>
            </a:pPr>
            <a:r>
              <a:rPr lang="en-US" sz="1718">
                <a:solidFill>
                  <a:srgbClr val="FFFFFF"/>
                </a:solidFill>
                <a:latin typeface="DM Sans"/>
                <a:ea typeface="DM Sans"/>
                <a:cs typeface="DM Sans"/>
                <a:sym typeface="DM Sans"/>
              </a:rPr>
              <a:t>Tree, SVM Classifier, Random Forest Classifier.Each model had its strengths and weaknesses.</a:t>
            </a:r>
          </a:p>
          <a:p>
            <a:pPr algn="l" marL="0" indent="0" lvl="0">
              <a:lnSpc>
                <a:spcPts val="2513"/>
              </a:lnSpc>
            </a:pPr>
          </a:p>
        </p:txBody>
      </p:sp>
      <p:sp>
        <p:nvSpPr>
          <p:cNvPr name="TextBox 20" id="20"/>
          <p:cNvSpPr txBox="true"/>
          <p:nvPr/>
        </p:nvSpPr>
        <p:spPr>
          <a:xfrm rot="0">
            <a:off x="8432849" y="4667526"/>
            <a:ext cx="2745282" cy="1349121"/>
          </a:xfrm>
          <a:prstGeom prst="rect">
            <a:avLst/>
          </a:prstGeom>
        </p:spPr>
        <p:txBody>
          <a:bodyPr anchor="t" rtlCol="false" tIns="0" lIns="0" bIns="0" rIns="0">
            <a:spAutoFit/>
          </a:bodyPr>
          <a:lstStyle/>
          <a:p>
            <a:pPr algn="ctr">
              <a:lnSpc>
                <a:spcPts val="3656"/>
              </a:lnSpc>
            </a:pPr>
            <a:r>
              <a:rPr lang="en-US" sz="2649" b="true">
                <a:solidFill>
                  <a:srgbClr val="FDFDFD"/>
                </a:solidFill>
                <a:latin typeface="DM Sans Bold"/>
                <a:ea typeface="DM Sans Bold"/>
                <a:cs typeface="DM Sans Bold"/>
                <a:sym typeface="DM Sans Bold"/>
              </a:rPr>
              <a:t>Model Versioning</a:t>
            </a:r>
          </a:p>
          <a:p>
            <a:pPr algn="ctr" marL="0" indent="0" lvl="0">
              <a:lnSpc>
                <a:spcPts val="3656"/>
              </a:lnSpc>
              <a:spcBef>
                <a:spcPct val="0"/>
              </a:spcBef>
            </a:pPr>
          </a:p>
        </p:txBody>
      </p:sp>
      <p:sp>
        <p:nvSpPr>
          <p:cNvPr name="TextBox 21" id="21"/>
          <p:cNvSpPr txBox="true"/>
          <p:nvPr/>
        </p:nvSpPr>
        <p:spPr>
          <a:xfrm rot="0">
            <a:off x="7060209" y="6010651"/>
            <a:ext cx="3259522" cy="1061315"/>
          </a:xfrm>
          <a:prstGeom prst="rect">
            <a:avLst/>
          </a:prstGeom>
        </p:spPr>
        <p:txBody>
          <a:bodyPr anchor="t" rtlCol="false" tIns="0" lIns="0" bIns="0" rIns="0">
            <a:spAutoFit/>
          </a:bodyPr>
          <a:lstStyle/>
          <a:p>
            <a:pPr algn="ctr">
              <a:lnSpc>
                <a:spcPts val="3597"/>
              </a:lnSpc>
            </a:pPr>
            <a:r>
              <a:rPr lang="en-US" sz="2606" b="true">
                <a:solidFill>
                  <a:srgbClr val="FDFDFD"/>
                </a:solidFill>
                <a:latin typeface="DM Sans Bold"/>
                <a:ea typeface="DM Sans Bold"/>
                <a:cs typeface="DM Sans Bold"/>
                <a:sym typeface="DM Sans Bold"/>
              </a:rPr>
              <a:t>StandardizatIon</a:t>
            </a:r>
          </a:p>
          <a:p>
            <a:pPr algn="ctr" marL="0" indent="0" lvl="0">
              <a:lnSpc>
                <a:spcPts val="5115"/>
              </a:lnSpc>
              <a:spcBef>
                <a:spcPct val="0"/>
              </a:spcBef>
            </a:pPr>
          </a:p>
        </p:txBody>
      </p:sp>
      <p:sp>
        <p:nvSpPr>
          <p:cNvPr name="TextBox 22" id="22"/>
          <p:cNvSpPr txBox="true"/>
          <p:nvPr/>
        </p:nvSpPr>
        <p:spPr>
          <a:xfrm rot="0">
            <a:off x="7844592" y="7056445"/>
            <a:ext cx="3405441" cy="1417378"/>
          </a:xfrm>
          <a:prstGeom prst="rect">
            <a:avLst/>
          </a:prstGeom>
        </p:spPr>
        <p:txBody>
          <a:bodyPr anchor="t" rtlCol="false" tIns="0" lIns="0" bIns="0" rIns="0">
            <a:spAutoFit/>
          </a:bodyPr>
          <a:lstStyle/>
          <a:p>
            <a:pPr algn="ctr">
              <a:lnSpc>
                <a:spcPts val="3559"/>
              </a:lnSpc>
            </a:pPr>
            <a:r>
              <a:rPr lang="en-US" sz="2579" b="true">
                <a:solidFill>
                  <a:srgbClr val="FDFDFD"/>
                </a:solidFill>
                <a:latin typeface="DM Sans Bold"/>
                <a:ea typeface="DM Sans Bold"/>
                <a:cs typeface="DM Sans Bold"/>
                <a:sym typeface="DM Sans Bold"/>
              </a:rPr>
              <a:t>Deployment </a:t>
            </a:r>
          </a:p>
          <a:p>
            <a:pPr algn="ctr">
              <a:lnSpc>
                <a:spcPts val="3559"/>
              </a:lnSpc>
            </a:pPr>
            <a:r>
              <a:rPr lang="en-US" sz="2579" b="true">
                <a:solidFill>
                  <a:srgbClr val="FDFDFD"/>
                </a:solidFill>
                <a:latin typeface="DM Sans Bold"/>
                <a:ea typeface="DM Sans Bold"/>
                <a:cs typeface="DM Sans Bold"/>
                <a:sym typeface="DM Sans Bold"/>
              </a:rPr>
              <a:t>Issue</a:t>
            </a:r>
          </a:p>
          <a:p>
            <a:pPr algn="ctr" marL="0" indent="0" lvl="0">
              <a:lnSpc>
                <a:spcPts val="4200"/>
              </a:lnSpc>
              <a:spcBef>
                <a:spcPct val="0"/>
              </a:spcBef>
            </a:pPr>
          </a:p>
        </p:txBody>
      </p:sp>
      <p:sp>
        <p:nvSpPr>
          <p:cNvPr name="TextBox 23" id="23"/>
          <p:cNvSpPr txBox="true"/>
          <p:nvPr/>
        </p:nvSpPr>
        <p:spPr>
          <a:xfrm rot="0">
            <a:off x="1028700" y="3470908"/>
            <a:ext cx="4827825" cy="1082319"/>
          </a:xfrm>
          <a:prstGeom prst="rect">
            <a:avLst/>
          </a:prstGeom>
        </p:spPr>
        <p:txBody>
          <a:bodyPr anchor="t" rtlCol="false" tIns="0" lIns="0" bIns="0" rIns="0">
            <a:spAutoFit/>
          </a:bodyPr>
          <a:lstStyle/>
          <a:p>
            <a:pPr algn="r">
              <a:lnSpc>
                <a:spcPts val="2230"/>
              </a:lnSpc>
            </a:pPr>
            <a:r>
              <a:rPr lang="en-US" sz="1770">
                <a:solidFill>
                  <a:srgbClr val="FFFFFF"/>
                </a:solidFill>
                <a:latin typeface="DM Sans"/>
                <a:ea typeface="DM Sans"/>
                <a:cs typeface="DM Sans"/>
                <a:sym typeface="DM Sans"/>
              </a:rPr>
              <a:t>Data contains duplicate entries, which need to be identified and removed to maintain data quality.</a:t>
            </a:r>
          </a:p>
          <a:p>
            <a:pPr algn="r" marL="0" indent="0" lvl="0">
              <a:lnSpc>
                <a:spcPts val="2087"/>
              </a:lnSpc>
            </a:pPr>
          </a:p>
        </p:txBody>
      </p:sp>
      <p:sp>
        <p:nvSpPr>
          <p:cNvPr name="TextBox 24" id="24"/>
          <p:cNvSpPr txBox="true"/>
          <p:nvPr/>
        </p:nvSpPr>
        <p:spPr>
          <a:xfrm rot="0">
            <a:off x="12037445" y="4572276"/>
            <a:ext cx="4884918" cy="1442318"/>
          </a:xfrm>
          <a:prstGeom prst="rect">
            <a:avLst/>
          </a:prstGeom>
        </p:spPr>
        <p:txBody>
          <a:bodyPr anchor="t" rtlCol="false" tIns="0" lIns="0" bIns="0" rIns="0">
            <a:spAutoFit/>
          </a:bodyPr>
          <a:lstStyle/>
          <a:p>
            <a:pPr algn="l">
              <a:lnSpc>
                <a:spcPts val="2229"/>
              </a:lnSpc>
            </a:pPr>
            <a:r>
              <a:rPr lang="en-US" sz="1769">
                <a:solidFill>
                  <a:srgbClr val="FFFFFF"/>
                </a:solidFill>
                <a:latin typeface="DM Sans"/>
                <a:ea typeface="DM Sans"/>
                <a:cs typeface="DM Sans"/>
                <a:sym typeface="DM Sans"/>
              </a:rPr>
              <a:t>Encountered errors with model versioning, especially with loading saved models that were trained on a different version of scikit-learn.</a:t>
            </a:r>
          </a:p>
          <a:p>
            <a:pPr algn="l" marL="0" indent="0" lvl="0">
              <a:lnSpc>
                <a:spcPts val="2733"/>
              </a:lnSpc>
            </a:pPr>
          </a:p>
        </p:txBody>
      </p:sp>
      <p:sp>
        <p:nvSpPr>
          <p:cNvPr name="TextBox 25" id="25"/>
          <p:cNvSpPr txBox="true"/>
          <p:nvPr/>
        </p:nvSpPr>
        <p:spPr>
          <a:xfrm rot="0">
            <a:off x="1949758" y="5821741"/>
            <a:ext cx="4656045" cy="1100942"/>
          </a:xfrm>
          <a:prstGeom prst="rect">
            <a:avLst/>
          </a:prstGeom>
        </p:spPr>
        <p:txBody>
          <a:bodyPr anchor="t" rtlCol="false" tIns="0" lIns="0" bIns="0" rIns="0">
            <a:spAutoFit/>
          </a:bodyPr>
          <a:lstStyle/>
          <a:p>
            <a:pPr algn="r">
              <a:lnSpc>
                <a:spcPts val="2229"/>
              </a:lnSpc>
            </a:pPr>
            <a:r>
              <a:rPr lang="en-US" sz="1769">
                <a:solidFill>
                  <a:srgbClr val="FFFFFF"/>
                </a:solidFill>
                <a:latin typeface="DM Sans"/>
                <a:ea typeface="DM Sans"/>
                <a:cs typeface="DM Sans"/>
                <a:sym typeface="DM Sans"/>
              </a:rPr>
              <a:t>Random Forest Model, performs better with scaled features. Not scaling data properly could lead to poor predictions.</a:t>
            </a:r>
          </a:p>
          <a:p>
            <a:pPr algn="r" marL="0" indent="0" lvl="0">
              <a:lnSpc>
                <a:spcPts val="2229"/>
              </a:lnSpc>
            </a:pPr>
          </a:p>
        </p:txBody>
      </p:sp>
      <p:sp>
        <p:nvSpPr>
          <p:cNvPr name="TextBox 26" id="26"/>
          <p:cNvSpPr txBox="true"/>
          <p:nvPr/>
        </p:nvSpPr>
        <p:spPr>
          <a:xfrm rot="0">
            <a:off x="12037445" y="7208433"/>
            <a:ext cx="4500162" cy="688319"/>
          </a:xfrm>
          <a:prstGeom prst="rect">
            <a:avLst/>
          </a:prstGeom>
        </p:spPr>
        <p:txBody>
          <a:bodyPr anchor="t" rtlCol="false" tIns="0" lIns="0" bIns="0" rIns="0">
            <a:spAutoFit/>
          </a:bodyPr>
          <a:lstStyle/>
          <a:p>
            <a:pPr algn="l" marL="0" indent="0" lvl="0">
              <a:lnSpc>
                <a:spcPts val="2733"/>
              </a:lnSpc>
            </a:pPr>
            <a:r>
              <a:rPr lang="en-US" sz="2169">
                <a:solidFill>
                  <a:srgbClr val="FFFFFF"/>
                </a:solidFill>
                <a:latin typeface="DM Sans"/>
                <a:ea typeface="DM Sans"/>
                <a:cs typeface="DM Sans"/>
                <a:sym typeface="DM Sans"/>
              </a:rPr>
              <a:t>We've faced deployment issues with models and modules.</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728033" y="762806"/>
            <a:ext cx="5030170" cy="757417"/>
          </a:xfrm>
          <a:prstGeom prst="rect">
            <a:avLst/>
          </a:prstGeom>
        </p:spPr>
        <p:txBody>
          <a:bodyPr anchor="t" rtlCol="false" tIns="0" lIns="0" bIns="0" rIns="0">
            <a:spAutoFit/>
          </a:bodyPr>
          <a:lstStyle/>
          <a:p>
            <a:pPr algn="ctr">
              <a:lnSpc>
                <a:spcPts val="5889"/>
              </a:lnSpc>
              <a:spcBef>
                <a:spcPct val="0"/>
              </a:spcBef>
            </a:pPr>
            <a:r>
              <a:rPr lang="en-US" sz="5504" spc="154">
                <a:solidFill>
                  <a:srgbClr val="FDFDFD"/>
                </a:solidFill>
                <a:latin typeface="League Spartan"/>
                <a:ea typeface="League Spartan"/>
                <a:cs typeface="League Spartan"/>
                <a:sym typeface="League Spartan"/>
              </a:rPr>
              <a:t>CHALLENGES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FEF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751090" y="1897973"/>
            <a:ext cx="10511830" cy="6491055"/>
          </a:xfrm>
          <a:custGeom>
            <a:avLst/>
            <a:gdLst/>
            <a:ahLst/>
            <a:cxnLst/>
            <a:rect r="r" b="b" t="t" l="l"/>
            <a:pathLst>
              <a:path h="6491055" w="10511830">
                <a:moveTo>
                  <a:pt x="0" y="0"/>
                </a:moveTo>
                <a:lnTo>
                  <a:pt x="10511830" y="0"/>
                </a:lnTo>
                <a:lnTo>
                  <a:pt x="10511830" y="6491054"/>
                </a:lnTo>
                <a:lnTo>
                  <a:pt x="0" y="6491054"/>
                </a:lnTo>
                <a:lnTo>
                  <a:pt x="0" y="0"/>
                </a:lnTo>
                <a:close/>
              </a:path>
            </a:pathLst>
          </a:custGeom>
          <a:blipFill>
            <a:blip r:embed="rId2"/>
            <a:stretch>
              <a:fillRect l="0" t="0" r="0" b="0"/>
            </a:stretch>
          </a:blipFill>
        </p:spPr>
      </p:sp>
      <p:grpSp>
        <p:nvGrpSpPr>
          <p:cNvPr name="Group 3" id="3"/>
          <p:cNvGrpSpPr/>
          <p:nvPr/>
        </p:nvGrpSpPr>
        <p:grpSpPr>
          <a:xfrm rot="0">
            <a:off x="3949816" y="441398"/>
            <a:ext cx="7347995" cy="9404204"/>
            <a:chOff x="0" y="0"/>
            <a:chExt cx="9797326" cy="12538939"/>
          </a:xfrm>
        </p:grpSpPr>
        <p:sp>
          <p:nvSpPr>
            <p:cNvPr name="TextBox 4" id="4"/>
            <p:cNvSpPr txBox="true"/>
            <p:nvPr/>
          </p:nvSpPr>
          <p:spPr>
            <a:xfrm rot="0">
              <a:off x="0" y="-161925"/>
              <a:ext cx="9797326" cy="1783291"/>
            </a:xfrm>
            <a:prstGeom prst="rect">
              <a:avLst/>
            </a:prstGeom>
          </p:spPr>
          <p:txBody>
            <a:bodyPr anchor="t" rtlCol="false" tIns="0" lIns="0" bIns="0" rIns="0">
              <a:spAutoFit/>
            </a:bodyPr>
            <a:lstStyle/>
            <a:p>
              <a:pPr algn="l">
                <a:lnSpc>
                  <a:spcPts val="11200"/>
                </a:lnSpc>
              </a:pPr>
              <a:r>
                <a:rPr lang="en-US" sz="8000" b="true">
                  <a:solidFill>
                    <a:srgbClr val="004AAD"/>
                  </a:solidFill>
                  <a:latin typeface="Dynamo Medium"/>
                  <a:ea typeface="Dynamo Medium"/>
                  <a:cs typeface="Dynamo Medium"/>
                  <a:sym typeface="Dynamo Medium"/>
                </a:rPr>
                <a:t>CONCLUSION</a:t>
              </a:r>
            </a:p>
          </p:txBody>
        </p:sp>
        <p:sp>
          <p:nvSpPr>
            <p:cNvPr name="TextBox 5" id="5"/>
            <p:cNvSpPr txBox="true"/>
            <p:nvPr/>
          </p:nvSpPr>
          <p:spPr>
            <a:xfrm rot="0">
              <a:off x="0" y="2050856"/>
              <a:ext cx="8414427" cy="10488083"/>
            </a:xfrm>
            <a:prstGeom prst="rect">
              <a:avLst/>
            </a:prstGeom>
          </p:spPr>
          <p:txBody>
            <a:bodyPr anchor="t" rtlCol="false" tIns="0" lIns="0" bIns="0" rIns="0">
              <a:spAutoFit/>
            </a:bodyPr>
            <a:lstStyle/>
            <a:p>
              <a:pPr algn="l">
                <a:lnSpc>
                  <a:spcPts val="3500"/>
                </a:lnSpc>
              </a:pPr>
            </a:p>
            <a:p>
              <a:pPr algn="l">
                <a:lnSpc>
                  <a:spcPts val="3500"/>
                </a:lnSpc>
              </a:pPr>
              <a:r>
                <a:rPr lang="en-US" sz="2500" spc="10">
                  <a:solidFill>
                    <a:srgbClr val="3275C5"/>
                  </a:solidFill>
                  <a:latin typeface="Source Sans Pro"/>
                  <a:ea typeface="Source Sans Pro"/>
                  <a:cs typeface="Source Sans Pro"/>
                  <a:sym typeface="Source Sans Pro"/>
                </a:rPr>
                <a:t>The bankruptcy prediction project successfully developed and evaluated multiple machine learning models to predict the risk of bankruptcy for companies. By thoroughly cleaning the data, Exploratory Data Analysis, and comparing model performances, we identified the most accurate and reliable model of Random Forest Classifier. The deployment of the final model using Streamlit enables real-time predictions, providing valuable insights for stakeholders to take proactive measures. This early warning system can significantly aid in risk management and operational efficiency. The project demonstrates the potential of machine learning in financial risk assessment and decision-making.</a:t>
              </a:r>
            </a:p>
          </p:txBody>
        </p:sp>
      </p:grpSp>
      <p:sp>
        <p:nvSpPr>
          <p:cNvPr name="Freeform 6" id="6"/>
          <p:cNvSpPr/>
          <p:nvPr/>
        </p:nvSpPr>
        <p:spPr>
          <a:xfrm flipH="false" flipV="false" rot="0">
            <a:off x="11161300" y="2783351"/>
            <a:ext cx="6098000" cy="5311161"/>
          </a:xfrm>
          <a:custGeom>
            <a:avLst/>
            <a:gdLst/>
            <a:ahLst/>
            <a:cxnLst/>
            <a:rect r="r" b="b" t="t" l="l"/>
            <a:pathLst>
              <a:path h="5311161" w="6098000">
                <a:moveTo>
                  <a:pt x="0" y="0"/>
                </a:moveTo>
                <a:lnTo>
                  <a:pt x="6098000" y="0"/>
                </a:lnTo>
                <a:lnTo>
                  <a:pt x="6098000" y="5311161"/>
                </a:lnTo>
                <a:lnTo>
                  <a:pt x="0" y="5311161"/>
                </a:lnTo>
                <a:lnTo>
                  <a:pt x="0" y="0"/>
                </a:lnTo>
                <a:close/>
              </a:path>
            </a:pathLst>
          </a:custGeom>
          <a:blipFill>
            <a:blip r:embed="rId3"/>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ECCE7"/>
        </a:solidFill>
      </p:bgPr>
    </p:bg>
    <p:spTree>
      <p:nvGrpSpPr>
        <p:cNvPr id="1" name=""/>
        <p:cNvGrpSpPr/>
        <p:nvPr/>
      </p:nvGrpSpPr>
      <p:grpSpPr>
        <a:xfrm>
          <a:off x="0" y="0"/>
          <a:ext cx="0" cy="0"/>
          <a:chOff x="0" y="0"/>
          <a:chExt cx="0" cy="0"/>
        </a:xfrm>
      </p:grpSpPr>
      <p:grpSp>
        <p:nvGrpSpPr>
          <p:cNvPr name="Group 2" id="2"/>
          <p:cNvGrpSpPr/>
          <p:nvPr/>
        </p:nvGrpSpPr>
        <p:grpSpPr>
          <a:xfrm rot="0">
            <a:off x="-4136339" y="1101671"/>
            <a:ext cx="19539075" cy="8156629"/>
            <a:chOff x="0" y="0"/>
            <a:chExt cx="1673246" cy="698500"/>
          </a:xfrm>
        </p:grpSpPr>
        <p:sp>
          <p:nvSpPr>
            <p:cNvPr name="Freeform 3" id="3"/>
            <p:cNvSpPr/>
            <p:nvPr/>
          </p:nvSpPr>
          <p:spPr>
            <a:xfrm flipH="false" flipV="false" rot="0">
              <a:off x="0" y="0"/>
              <a:ext cx="1673246" cy="698500"/>
            </a:xfrm>
            <a:custGeom>
              <a:avLst/>
              <a:gdLst/>
              <a:ahLst/>
              <a:cxnLst/>
              <a:rect r="r" b="b" t="t" l="l"/>
              <a:pathLst>
                <a:path h="698500" w="1673246">
                  <a:moveTo>
                    <a:pt x="1673246" y="349250"/>
                  </a:moveTo>
                  <a:lnTo>
                    <a:pt x="1470046" y="698500"/>
                  </a:lnTo>
                  <a:lnTo>
                    <a:pt x="203200" y="698500"/>
                  </a:lnTo>
                  <a:lnTo>
                    <a:pt x="0" y="349250"/>
                  </a:lnTo>
                  <a:lnTo>
                    <a:pt x="203200" y="0"/>
                  </a:lnTo>
                  <a:lnTo>
                    <a:pt x="1470046" y="0"/>
                  </a:lnTo>
                  <a:lnTo>
                    <a:pt x="1673246" y="349250"/>
                  </a:lnTo>
                  <a:close/>
                </a:path>
              </a:pathLst>
            </a:custGeom>
            <a:solidFill>
              <a:srgbClr val="4F6A92"/>
            </a:solidFill>
          </p:spPr>
        </p:sp>
        <p:sp>
          <p:nvSpPr>
            <p:cNvPr name="TextBox 4" id="4"/>
            <p:cNvSpPr txBox="true"/>
            <p:nvPr/>
          </p:nvSpPr>
          <p:spPr>
            <a:xfrm>
              <a:off x="114300" y="-28575"/>
              <a:ext cx="1444646" cy="72707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4133769"/>
            <a:ext cx="12848668" cy="2486187"/>
          </a:xfrm>
          <a:prstGeom prst="rect">
            <a:avLst/>
          </a:prstGeom>
        </p:spPr>
        <p:txBody>
          <a:bodyPr anchor="t" rtlCol="false" tIns="0" lIns="0" bIns="0" rIns="0">
            <a:spAutoFit/>
          </a:bodyPr>
          <a:lstStyle/>
          <a:p>
            <a:pPr algn="l">
              <a:lnSpc>
                <a:spcPts val="18521"/>
              </a:lnSpc>
            </a:pPr>
            <a:r>
              <a:rPr lang="en-US" sz="19496">
                <a:solidFill>
                  <a:srgbClr val="FFFFFF"/>
                </a:solidFill>
                <a:latin typeface="Chau Philomene"/>
                <a:ea typeface="Chau Philomene"/>
                <a:cs typeface="Chau Philomene"/>
                <a:sym typeface="Chau Philomene"/>
              </a:rPr>
              <a:t>THANK YOU</a:t>
            </a:r>
          </a:p>
        </p:txBody>
      </p:sp>
      <p:grpSp>
        <p:nvGrpSpPr>
          <p:cNvPr name="Group 6" id="6"/>
          <p:cNvGrpSpPr/>
          <p:nvPr/>
        </p:nvGrpSpPr>
        <p:grpSpPr>
          <a:xfrm rot="0">
            <a:off x="12073357" y="2980312"/>
            <a:ext cx="9552502" cy="827203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6803" t="0" r="-26803" b="0"/>
              </a:stretch>
            </a:blipFill>
          </p:spPr>
        </p:sp>
      </p:grpSp>
      <p:sp>
        <p:nvSpPr>
          <p:cNvPr name="Freeform 8" id="8"/>
          <p:cNvSpPr/>
          <p:nvPr/>
        </p:nvSpPr>
        <p:spPr>
          <a:xfrm flipH="false" flipV="false" rot="0">
            <a:off x="2475572" y="7985094"/>
            <a:ext cx="7315200" cy="4014216"/>
          </a:xfrm>
          <a:custGeom>
            <a:avLst/>
            <a:gdLst/>
            <a:ahLst/>
            <a:cxnLst/>
            <a:rect r="r" b="b" t="t" l="l"/>
            <a:pathLst>
              <a:path h="4014216" w="7315200">
                <a:moveTo>
                  <a:pt x="0" y="0"/>
                </a:moveTo>
                <a:lnTo>
                  <a:pt x="7315200" y="0"/>
                </a:lnTo>
                <a:lnTo>
                  <a:pt x="7315200" y="4014216"/>
                </a:lnTo>
                <a:lnTo>
                  <a:pt x="0" y="401421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073357" y="-2007108"/>
            <a:ext cx="7315200" cy="4014216"/>
          </a:xfrm>
          <a:custGeom>
            <a:avLst/>
            <a:gdLst/>
            <a:ahLst/>
            <a:cxnLst/>
            <a:rect r="r" b="b" t="t" l="l"/>
            <a:pathLst>
              <a:path h="4014216" w="7315200">
                <a:moveTo>
                  <a:pt x="0" y="0"/>
                </a:moveTo>
                <a:lnTo>
                  <a:pt x="7315200" y="0"/>
                </a:lnTo>
                <a:lnTo>
                  <a:pt x="7315200" y="4014216"/>
                </a:lnTo>
                <a:lnTo>
                  <a:pt x="0" y="4014216"/>
                </a:lnTo>
                <a:lnTo>
                  <a:pt x="0" y="0"/>
                </a:lnTo>
                <a:close/>
              </a:path>
            </a:pathLst>
          </a:custGeom>
          <a:blipFill>
            <a:blip r:embed="rId3">
              <a:alphaModFix amt="24000"/>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97956" y="-761551"/>
            <a:ext cx="6742124" cy="583837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a:ln cap="sq">
              <a:noFill/>
              <a:prstDash val="solid"/>
              <a:miter/>
            </a:ln>
          </p:spPr>
        </p:sp>
      </p:grpSp>
      <p:grpSp>
        <p:nvGrpSpPr>
          <p:cNvPr name="Group 4" id="4"/>
          <p:cNvGrpSpPr/>
          <p:nvPr/>
        </p:nvGrpSpPr>
        <p:grpSpPr>
          <a:xfrm rot="0">
            <a:off x="2497956" y="5389840"/>
            <a:ext cx="6742124" cy="583837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36501" r="0" b="-36501"/>
              </a:stretch>
            </a:blipFill>
            <a:ln cap="sq">
              <a:noFill/>
              <a:prstDash val="solid"/>
              <a:miter/>
            </a:ln>
          </p:spPr>
        </p:sp>
      </p:grpSp>
      <p:grpSp>
        <p:nvGrpSpPr>
          <p:cNvPr name="Group 6" id="6"/>
          <p:cNvGrpSpPr/>
          <p:nvPr/>
        </p:nvGrpSpPr>
        <p:grpSpPr>
          <a:xfrm rot="0">
            <a:off x="-2715706" y="2327777"/>
            <a:ext cx="6742124" cy="583837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9554" t="0" r="-19554" b="0"/>
              </a:stretch>
            </a:blipFill>
            <a:ln cap="sq">
              <a:noFill/>
              <a:prstDash val="solid"/>
              <a:miter/>
            </a:ln>
          </p:spPr>
        </p:sp>
      </p:grpSp>
      <p:sp>
        <p:nvSpPr>
          <p:cNvPr name="Freeform 8" id="8"/>
          <p:cNvSpPr/>
          <p:nvPr/>
        </p:nvSpPr>
        <p:spPr>
          <a:xfrm flipH="false" flipV="false" rot="7221679">
            <a:off x="-87955" y="8370039"/>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242648" y="-42070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578320">
            <a:off x="2164129" y="7062311"/>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3578320">
            <a:off x="2009436" y="-1728437"/>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3578320">
            <a:off x="2178543" y="9697524"/>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3578320">
            <a:off x="2023851" y="90677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9240080" y="772874"/>
            <a:ext cx="8539914" cy="1390787"/>
          </a:xfrm>
          <a:prstGeom prst="rect">
            <a:avLst/>
          </a:prstGeom>
        </p:spPr>
        <p:txBody>
          <a:bodyPr anchor="t" rtlCol="false" tIns="0" lIns="0" bIns="0" rIns="0">
            <a:spAutoFit/>
          </a:bodyPr>
          <a:lstStyle/>
          <a:p>
            <a:pPr algn="ctr" marL="0" indent="0" lvl="1">
              <a:lnSpc>
                <a:spcPts val="10107"/>
              </a:lnSpc>
            </a:pPr>
            <a:r>
              <a:rPr lang="en-US" b="true" sz="10985" spc="307">
                <a:solidFill>
                  <a:srgbClr val="4F6A92"/>
                </a:solidFill>
                <a:latin typeface="Barlow SemiCondensed Bold"/>
                <a:ea typeface="Barlow SemiCondensed Bold"/>
                <a:cs typeface="Barlow SemiCondensed Bold"/>
                <a:sym typeface="Barlow SemiCondensed Bold"/>
              </a:rPr>
              <a:t>TEAM WORK</a:t>
            </a:r>
          </a:p>
        </p:txBody>
      </p:sp>
      <p:sp>
        <p:nvSpPr>
          <p:cNvPr name="TextBox 15" id="15"/>
          <p:cNvSpPr txBox="true"/>
          <p:nvPr/>
        </p:nvSpPr>
        <p:spPr>
          <a:xfrm rot="0">
            <a:off x="10879099" y="2424722"/>
            <a:ext cx="6443416" cy="8100860"/>
          </a:xfrm>
          <a:prstGeom prst="rect">
            <a:avLst/>
          </a:prstGeom>
        </p:spPr>
        <p:txBody>
          <a:bodyPr anchor="t" rtlCol="false" tIns="0" lIns="0" bIns="0" rIns="0">
            <a:spAutoFit/>
          </a:bodyPr>
          <a:lstStyle/>
          <a:p>
            <a:pPr algn="l">
              <a:lnSpc>
                <a:spcPts val="4002"/>
              </a:lnSpc>
            </a:pPr>
            <a:r>
              <a:rPr lang="en-US" sz="3740" spc="104">
                <a:solidFill>
                  <a:srgbClr val="4F6A92"/>
                </a:solidFill>
                <a:latin typeface="Barlow Condensed"/>
                <a:ea typeface="Barlow Condensed"/>
                <a:cs typeface="Barlow Condensed"/>
                <a:sym typeface="Barlow Condensed"/>
              </a:rPr>
              <a:t>1.Gumpu Chandra Sekhar</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2.</a:t>
            </a:r>
            <a:r>
              <a:rPr lang="en-US" sz="3740" spc="104">
                <a:solidFill>
                  <a:srgbClr val="4F6A92"/>
                </a:solidFill>
                <a:latin typeface="Barlow Condensed"/>
                <a:ea typeface="Barlow Condensed"/>
                <a:cs typeface="Barlow Condensed"/>
                <a:sym typeface="Barlow Condensed"/>
              </a:rPr>
              <a:t>Rohit Vijay Maind              </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3.Pavan Kumar Madireddy</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4.Pooja Lanjewar</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5.Rahul Kumar</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6.Naresh Kumar</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7.Imroza Shaik</a:t>
            </a:r>
          </a:p>
          <a:p>
            <a:pPr algn="just">
              <a:lnSpc>
                <a:spcPts val="4002"/>
              </a:lnSpc>
            </a:pPr>
          </a:p>
          <a:p>
            <a:pPr algn="just">
              <a:lnSpc>
                <a:spcPts val="4002"/>
              </a:lnSpc>
            </a:pPr>
            <a:r>
              <a:rPr lang="en-US" sz="3740" spc="104">
                <a:solidFill>
                  <a:srgbClr val="4F6A92"/>
                </a:solidFill>
                <a:latin typeface="Barlow Condensed"/>
                <a:ea typeface="Barlow Condensed"/>
                <a:cs typeface="Barlow Condensed"/>
                <a:sym typeface="Barlow Condensed"/>
              </a:rPr>
              <a:t>8.Kanya Naga Pavan</a:t>
            </a:r>
          </a:p>
          <a:p>
            <a:pPr algn="just" marL="0" indent="0" lvl="1">
              <a:lnSpc>
                <a:spcPts val="4002"/>
              </a:lnSpc>
              <a:spcBef>
                <a:spcPct val="0"/>
              </a:spcBef>
            </a:pP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436525"/>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2" id="12"/>
          <p:cNvSpPr txBox="true"/>
          <p:nvPr/>
        </p:nvSpPr>
        <p:spPr>
          <a:xfrm rot="0">
            <a:off x="8483149" y="343652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Objective</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Data Cleaning</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Data Visualization</a:t>
            </a:r>
          </a:p>
        </p:txBody>
      </p:sp>
      <p:sp>
        <p:nvSpPr>
          <p:cNvPr name="TextBox 21" id="21"/>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Model Building</a:t>
            </a:r>
          </a:p>
        </p:txBody>
      </p:sp>
      <p:sp>
        <p:nvSpPr>
          <p:cNvPr name="TextBox 24" id="24"/>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05</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Model Evaluation</a:t>
            </a:r>
          </a:p>
        </p:txBody>
      </p:sp>
      <p:sp>
        <p:nvSpPr>
          <p:cNvPr name="TextBox 27" id="27"/>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06</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663160" y="7149458"/>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Deployment </a:t>
            </a:r>
          </a:p>
        </p:txBody>
      </p:sp>
      <p:sp>
        <p:nvSpPr>
          <p:cNvPr name="TextBox 30" id="30"/>
          <p:cNvSpPr txBox="true"/>
          <p:nvPr/>
        </p:nvSpPr>
        <p:spPr>
          <a:xfrm rot="0">
            <a:off x="8483149" y="714945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a:t>
            </a:r>
          </a:p>
        </p:txBody>
      </p:sp>
      <p:sp>
        <p:nvSpPr>
          <p:cNvPr name="Freeform 31" id="31"/>
          <p:cNvSpPr/>
          <p:nvPr/>
        </p:nvSpPr>
        <p:spPr>
          <a:xfrm flipH="false" flipV="false" rot="5400000">
            <a:off x="2912435" y="785019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2" id="32"/>
          <p:cNvSpPr txBox="true"/>
          <p:nvPr/>
        </p:nvSpPr>
        <p:spPr>
          <a:xfrm rot="0">
            <a:off x="3663160" y="777496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Challenges</a:t>
            </a:r>
          </a:p>
        </p:txBody>
      </p:sp>
      <p:sp>
        <p:nvSpPr>
          <p:cNvPr name="TextBox 33" id="33"/>
          <p:cNvSpPr txBox="true"/>
          <p:nvPr/>
        </p:nvSpPr>
        <p:spPr>
          <a:xfrm rot="0">
            <a:off x="8483149" y="777496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08</a:t>
            </a:r>
          </a:p>
        </p:txBody>
      </p:sp>
      <p:sp>
        <p:nvSpPr>
          <p:cNvPr name="Freeform 34" id="34"/>
          <p:cNvSpPr/>
          <p:nvPr/>
        </p:nvSpPr>
        <p:spPr>
          <a:xfrm flipH="false" flipV="false" rot="5400000">
            <a:off x="2912435" y="847542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5" id="35"/>
          <p:cNvSpPr txBox="true"/>
          <p:nvPr/>
        </p:nvSpPr>
        <p:spPr>
          <a:xfrm rot="0">
            <a:off x="3663160" y="8360904"/>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Conclusion</a:t>
            </a:r>
          </a:p>
        </p:txBody>
      </p:sp>
      <p:sp>
        <p:nvSpPr>
          <p:cNvPr name="TextBox 36" id="36"/>
          <p:cNvSpPr txBox="true"/>
          <p:nvPr/>
        </p:nvSpPr>
        <p:spPr>
          <a:xfrm rot="0">
            <a:off x="8483149" y="824660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880591" y="781050"/>
            <a:ext cx="18322727" cy="4114800"/>
            <a:chOff x="0" y="0"/>
            <a:chExt cx="2830213" cy="635591"/>
          </a:xfrm>
        </p:grpSpPr>
        <p:sp>
          <p:nvSpPr>
            <p:cNvPr name="Freeform 4" id="4"/>
            <p:cNvSpPr/>
            <p:nvPr/>
          </p:nvSpPr>
          <p:spPr>
            <a:xfrm flipH="false" flipV="false" rot="0">
              <a:off x="0" y="0"/>
              <a:ext cx="2830213" cy="635591"/>
            </a:xfrm>
            <a:custGeom>
              <a:avLst/>
              <a:gdLst/>
              <a:ahLst/>
              <a:cxnLst/>
              <a:rect r="r" b="b" t="t" l="l"/>
              <a:pathLst>
                <a:path h="635591" w="2830213">
                  <a:moveTo>
                    <a:pt x="2830213" y="317795"/>
                  </a:moveTo>
                  <a:lnTo>
                    <a:pt x="2627013" y="635591"/>
                  </a:lnTo>
                  <a:lnTo>
                    <a:pt x="203200" y="635591"/>
                  </a:lnTo>
                  <a:lnTo>
                    <a:pt x="0" y="317795"/>
                  </a:lnTo>
                  <a:lnTo>
                    <a:pt x="203200" y="0"/>
                  </a:lnTo>
                  <a:lnTo>
                    <a:pt x="2627013" y="0"/>
                  </a:lnTo>
                  <a:lnTo>
                    <a:pt x="2830213" y="317795"/>
                  </a:lnTo>
                  <a:close/>
                </a:path>
              </a:pathLst>
            </a:custGeom>
            <a:solidFill>
              <a:srgbClr val="4F6A92"/>
            </a:solidFill>
          </p:spPr>
        </p:sp>
        <p:sp>
          <p:nvSpPr>
            <p:cNvPr name="TextBox 5" id="5"/>
            <p:cNvSpPr txBox="true"/>
            <p:nvPr/>
          </p:nvSpPr>
          <p:spPr>
            <a:xfrm>
              <a:off x="114300" y="-28575"/>
              <a:ext cx="2601613" cy="66416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525146" y="-963058"/>
            <a:ext cx="7315200" cy="4014216"/>
          </a:xfrm>
          <a:custGeom>
            <a:avLst/>
            <a:gdLst/>
            <a:ahLst/>
            <a:cxnLst/>
            <a:rect r="r" b="b" t="t" l="l"/>
            <a:pathLst>
              <a:path h="4014216" w="7315200">
                <a:moveTo>
                  <a:pt x="0" y="0"/>
                </a:moveTo>
                <a:lnTo>
                  <a:pt x="7315200" y="0"/>
                </a:lnTo>
                <a:lnTo>
                  <a:pt x="7315200" y="4014216"/>
                </a:lnTo>
                <a:lnTo>
                  <a:pt x="0" y="40142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461318" y="1044050"/>
            <a:ext cx="18322727" cy="4114800"/>
            <a:chOff x="0" y="0"/>
            <a:chExt cx="2830213" cy="635591"/>
          </a:xfrm>
        </p:grpSpPr>
        <p:sp>
          <p:nvSpPr>
            <p:cNvPr name="Freeform 8" id="8"/>
            <p:cNvSpPr/>
            <p:nvPr/>
          </p:nvSpPr>
          <p:spPr>
            <a:xfrm flipH="false" flipV="false" rot="0">
              <a:off x="0" y="0"/>
              <a:ext cx="2830213" cy="635591"/>
            </a:xfrm>
            <a:custGeom>
              <a:avLst/>
              <a:gdLst/>
              <a:ahLst/>
              <a:cxnLst/>
              <a:rect r="r" b="b" t="t" l="l"/>
              <a:pathLst>
                <a:path h="635591" w="2830213">
                  <a:moveTo>
                    <a:pt x="2830213" y="317795"/>
                  </a:moveTo>
                  <a:lnTo>
                    <a:pt x="2627013" y="635591"/>
                  </a:lnTo>
                  <a:lnTo>
                    <a:pt x="203200" y="635591"/>
                  </a:lnTo>
                  <a:lnTo>
                    <a:pt x="0" y="317795"/>
                  </a:lnTo>
                  <a:lnTo>
                    <a:pt x="203200" y="0"/>
                  </a:lnTo>
                  <a:lnTo>
                    <a:pt x="2627013" y="0"/>
                  </a:lnTo>
                  <a:lnTo>
                    <a:pt x="2830213" y="317795"/>
                  </a:lnTo>
                  <a:close/>
                </a:path>
              </a:pathLst>
            </a:custGeom>
            <a:solidFill>
              <a:srgbClr val="718BAB"/>
            </a:solidFill>
            <a:ln w="38100" cap="sq">
              <a:solidFill>
                <a:srgbClr val="000000"/>
              </a:solidFill>
              <a:prstDash val="solid"/>
              <a:miter/>
            </a:ln>
          </p:spPr>
        </p:sp>
        <p:sp>
          <p:nvSpPr>
            <p:cNvPr name="TextBox 9" id="9"/>
            <p:cNvSpPr txBox="true"/>
            <p:nvPr/>
          </p:nvSpPr>
          <p:spPr>
            <a:xfrm>
              <a:off x="114300" y="-28575"/>
              <a:ext cx="2601613" cy="664166"/>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a:grpSpLocks noChangeAspect="true"/>
          </p:cNvGrpSpPr>
          <p:nvPr/>
        </p:nvGrpSpPr>
        <p:grpSpPr>
          <a:xfrm rot="0">
            <a:off x="11237566" y="781050"/>
            <a:ext cx="7050434" cy="70504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4F6A92"/>
            </a:solidFill>
          </p:spPr>
        </p:sp>
        <p:sp>
          <p:nvSpPr>
            <p:cNvPr name="Freeform 12" id="12"/>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5"/>
              <a:stretch>
                <a:fillRect l="-24572" t="0" r="-24572" b="0"/>
              </a:stretch>
            </a:blipFill>
          </p:spPr>
        </p:sp>
      </p:grpSp>
      <p:sp>
        <p:nvSpPr>
          <p:cNvPr name="Freeform 13" id="13"/>
          <p:cNvSpPr/>
          <p:nvPr/>
        </p:nvSpPr>
        <p:spPr>
          <a:xfrm flipH="false" flipV="false" rot="0">
            <a:off x="15861409" y="6730620"/>
            <a:ext cx="4001552" cy="3556380"/>
          </a:xfrm>
          <a:custGeom>
            <a:avLst/>
            <a:gdLst/>
            <a:ahLst/>
            <a:cxnLst/>
            <a:rect r="r" b="b" t="t" l="l"/>
            <a:pathLst>
              <a:path h="3556380" w="4001552">
                <a:moveTo>
                  <a:pt x="0" y="0"/>
                </a:moveTo>
                <a:lnTo>
                  <a:pt x="4001553" y="0"/>
                </a:lnTo>
                <a:lnTo>
                  <a:pt x="4001553" y="3556380"/>
                </a:lnTo>
                <a:lnTo>
                  <a:pt x="0" y="35563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0" y="2154126"/>
            <a:ext cx="10198549" cy="1682972"/>
          </a:xfrm>
          <a:prstGeom prst="rect">
            <a:avLst/>
          </a:prstGeom>
        </p:spPr>
        <p:txBody>
          <a:bodyPr anchor="t" rtlCol="false" tIns="0" lIns="0" bIns="0" rIns="0">
            <a:spAutoFit/>
          </a:bodyPr>
          <a:lstStyle/>
          <a:p>
            <a:pPr algn="l">
              <a:lnSpc>
                <a:spcPts val="12451"/>
              </a:lnSpc>
            </a:pPr>
            <a:r>
              <a:rPr lang="en-US" sz="13107">
                <a:solidFill>
                  <a:srgbClr val="FFFFFF"/>
                </a:solidFill>
                <a:latin typeface="Chau Philomene"/>
                <a:ea typeface="Chau Philomene"/>
                <a:cs typeface="Chau Philomene"/>
                <a:sym typeface="Chau Philomene"/>
              </a:rPr>
              <a:t>INTRODUCTION</a:t>
            </a:r>
          </a:p>
        </p:txBody>
      </p:sp>
      <p:sp>
        <p:nvSpPr>
          <p:cNvPr name="TextBox 15" id="15"/>
          <p:cNvSpPr txBox="true"/>
          <p:nvPr/>
        </p:nvSpPr>
        <p:spPr>
          <a:xfrm rot="0">
            <a:off x="501572" y="5606747"/>
            <a:ext cx="10133599" cy="4320490"/>
          </a:xfrm>
          <a:prstGeom prst="rect">
            <a:avLst/>
          </a:prstGeom>
        </p:spPr>
        <p:txBody>
          <a:bodyPr anchor="t" rtlCol="false" tIns="0" lIns="0" bIns="0" rIns="0">
            <a:spAutoFit/>
          </a:bodyPr>
          <a:lstStyle/>
          <a:p>
            <a:pPr algn="l">
              <a:lnSpc>
                <a:spcPts val="4937"/>
              </a:lnSpc>
            </a:pPr>
            <a:r>
              <a:rPr lang="en-US" sz="3526">
                <a:solidFill>
                  <a:srgbClr val="4F6A92"/>
                </a:solidFill>
                <a:latin typeface="DM Sans"/>
                <a:ea typeface="DM Sans"/>
                <a:cs typeface="DM Sans"/>
                <a:sym typeface="DM Sans"/>
              </a:rPr>
              <a:t>Bankruptcy is a serious financial crisis that can have devastating consequences for businesses, their employees, and the broader economy. Early detection of companies at risk of bankruptcy is crucial for preventing financial losses and taking timely corrective actions.</a:t>
            </a:r>
          </a:p>
          <a:p>
            <a:pPr algn="l">
              <a:lnSpc>
                <a:spcPts val="4937"/>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F6A92"/>
        </a:solidFill>
      </p:bgPr>
    </p:bg>
    <p:spTree>
      <p:nvGrpSpPr>
        <p:cNvPr id="1" name=""/>
        <p:cNvGrpSpPr/>
        <p:nvPr/>
      </p:nvGrpSpPr>
      <p:grpSpPr>
        <a:xfrm>
          <a:off x="0" y="0"/>
          <a:ext cx="0" cy="0"/>
          <a:chOff x="0" y="0"/>
          <a:chExt cx="0" cy="0"/>
        </a:xfrm>
      </p:grpSpPr>
      <p:sp>
        <p:nvSpPr>
          <p:cNvPr name="Freeform 2" id="2"/>
          <p:cNvSpPr/>
          <p:nvPr/>
        </p:nvSpPr>
        <p:spPr>
          <a:xfrm flipH="false" flipV="false" rot="7221679">
            <a:off x="14253766" y="3787628"/>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78320">
            <a:off x="16505850" y="2479900"/>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578320">
            <a:off x="16520265" y="5115113"/>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517176" y="-783984"/>
            <a:ext cx="6742124" cy="5838376"/>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14987" t="0" r="-14987" b="0"/>
              </a:stretch>
            </a:blipFill>
            <a:ln cap="sq">
              <a:noFill/>
              <a:prstDash val="solid"/>
              <a:miter/>
            </a:ln>
          </p:spPr>
        </p:sp>
      </p:grpSp>
      <p:sp>
        <p:nvSpPr>
          <p:cNvPr name="Freeform 7" id="7"/>
          <p:cNvSpPr/>
          <p:nvPr/>
        </p:nvSpPr>
        <p:spPr>
          <a:xfrm flipH="false" flipV="false" rot="-3578320">
            <a:off x="9510285" y="-1010086"/>
            <a:ext cx="2904567" cy="2513771"/>
          </a:xfrm>
          <a:custGeom>
            <a:avLst/>
            <a:gdLst/>
            <a:ahLst/>
            <a:cxnLst/>
            <a:rect r="r" b="b" t="t" l="l"/>
            <a:pathLst>
              <a:path h="2513771" w="2904567">
                <a:moveTo>
                  <a:pt x="0" y="0"/>
                </a:moveTo>
                <a:lnTo>
                  <a:pt x="2904567" y="0"/>
                </a:lnTo>
                <a:lnTo>
                  <a:pt x="2904567" y="2513770"/>
                </a:lnTo>
                <a:lnTo>
                  <a:pt x="0" y="251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517176" y="5232609"/>
            <a:ext cx="6742124" cy="5838376"/>
            <a:chOff x="0" y="0"/>
            <a:chExt cx="4282440" cy="3708400"/>
          </a:xfrm>
        </p:grpSpPr>
        <p:sp>
          <p:nvSpPr>
            <p:cNvPr name="Freeform 9" id="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9"/>
              <a:stretch>
                <a:fillRect l="-15685" t="0" r="-15685" b="0"/>
              </a:stretch>
            </a:blipFill>
            <a:ln cap="sq">
              <a:noFill/>
              <a:prstDash val="solid"/>
              <a:miter/>
            </a:ln>
          </p:spPr>
        </p:sp>
      </p:grpSp>
      <p:sp>
        <p:nvSpPr>
          <p:cNvPr name="Freeform 10" id="10"/>
          <p:cNvSpPr/>
          <p:nvPr/>
        </p:nvSpPr>
        <p:spPr>
          <a:xfrm flipH="false" flipV="false" rot="7221679">
            <a:off x="9509528" y="6255403"/>
            <a:ext cx="2898563" cy="2508574"/>
          </a:xfrm>
          <a:custGeom>
            <a:avLst/>
            <a:gdLst/>
            <a:ahLst/>
            <a:cxnLst/>
            <a:rect r="r" b="b" t="t" l="l"/>
            <a:pathLst>
              <a:path h="2508574" w="2898563">
                <a:moveTo>
                  <a:pt x="0" y="0"/>
                </a:moveTo>
                <a:lnTo>
                  <a:pt x="2898563" y="0"/>
                </a:lnTo>
                <a:lnTo>
                  <a:pt x="2898563" y="2508575"/>
                </a:lnTo>
                <a:lnTo>
                  <a:pt x="0" y="25085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3578320">
            <a:off x="9510285" y="889192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300148" y="1061567"/>
            <a:ext cx="9362533" cy="1524655"/>
          </a:xfrm>
          <a:prstGeom prst="rect">
            <a:avLst/>
          </a:prstGeom>
        </p:spPr>
        <p:txBody>
          <a:bodyPr anchor="t" rtlCol="false" tIns="0" lIns="0" bIns="0" rIns="0">
            <a:spAutoFit/>
          </a:bodyPr>
          <a:lstStyle/>
          <a:p>
            <a:pPr algn="ctr" marL="0" indent="0" lvl="1">
              <a:lnSpc>
                <a:spcPts val="11106"/>
              </a:lnSpc>
            </a:pPr>
            <a:r>
              <a:rPr lang="en-US" b="true" sz="12072" spc="338">
                <a:solidFill>
                  <a:srgbClr val="FFFFFF"/>
                </a:solidFill>
                <a:latin typeface="Barlow SemiCondensed Bold"/>
                <a:ea typeface="Barlow SemiCondensed Bold"/>
                <a:cs typeface="Barlow SemiCondensed Bold"/>
                <a:sym typeface="Barlow SemiCondensed Bold"/>
              </a:rPr>
              <a:t>OBJECTIVE</a:t>
            </a:r>
          </a:p>
        </p:txBody>
      </p:sp>
      <p:sp>
        <p:nvSpPr>
          <p:cNvPr name="TextBox 13" id="13"/>
          <p:cNvSpPr txBox="true"/>
          <p:nvPr/>
        </p:nvSpPr>
        <p:spPr>
          <a:xfrm rot="0">
            <a:off x="0" y="3205039"/>
            <a:ext cx="9562632" cy="6303378"/>
          </a:xfrm>
          <a:prstGeom prst="rect">
            <a:avLst/>
          </a:prstGeom>
        </p:spPr>
        <p:txBody>
          <a:bodyPr anchor="t" rtlCol="false" tIns="0" lIns="0" bIns="0" rIns="0">
            <a:spAutoFit/>
          </a:bodyPr>
          <a:lstStyle/>
          <a:p>
            <a:pPr algn="ctr">
              <a:lnSpc>
                <a:spcPts val="4180"/>
              </a:lnSpc>
            </a:pPr>
            <a:r>
              <a:rPr lang="en-US" b="true" sz="3906" spc="109">
                <a:solidFill>
                  <a:srgbClr val="FDFDFD"/>
                </a:solidFill>
                <a:latin typeface="Barlow Condensed Bold"/>
                <a:ea typeface="Barlow Condensed Bold"/>
                <a:cs typeface="Barlow Condensed Bold"/>
                <a:sym typeface="Barlow Condensed Bold"/>
              </a:rPr>
              <a:t>Title:</a:t>
            </a:r>
            <a:r>
              <a:rPr lang="en-US" sz="3906" spc="109">
                <a:solidFill>
                  <a:srgbClr val="FDFDFD"/>
                </a:solidFill>
                <a:latin typeface="Barlow Condensed"/>
                <a:ea typeface="Barlow Condensed"/>
                <a:cs typeface="Barlow Condensed"/>
                <a:sym typeface="Barlow Condensed"/>
              </a:rPr>
              <a:t> Predicting Bankruptcy for Companies Using Machine Learning.</a:t>
            </a:r>
          </a:p>
          <a:p>
            <a:pPr algn="ctr">
              <a:lnSpc>
                <a:spcPts val="4180"/>
              </a:lnSpc>
            </a:pPr>
          </a:p>
          <a:p>
            <a:pPr algn="ctr">
              <a:lnSpc>
                <a:spcPts val="4180"/>
              </a:lnSpc>
            </a:pPr>
            <a:r>
              <a:rPr lang="en-US" b="true" sz="3906" spc="109">
                <a:solidFill>
                  <a:srgbClr val="FDFDFD"/>
                </a:solidFill>
                <a:latin typeface="Barlow Condensed Bold"/>
                <a:ea typeface="Barlow Condensed Bold"/>
                <a:cs typeface="Barlow Condensed Bold"/>
                <a:sym typeface="Barlow Condensed Bold"/>
              </a:rPr>
              <a:t>Objective:</a:t>
            </a:r>
            <a:r>
              <a:rPr lang="en-US" sz="3906" spc="109">
                <a:solidFill>
                  <a:srgbClr val="FDFDFD"/>
                </a:solidFill>
                <a:latin typeface="Barlow Condensed"/>
                <a:ea typeface="Barlow Condensed"/>
                <a:cs typeface="Barlow Condensed"/>
                <a:sym typeface="Barlow Condensed"/>
              </a:rPr>
              <a:t> The primary goal of this project is to develop a robust machine learning model that can accurately predict whether a company is at risk of bankruptcy based on financial and operational features. By leveraging historical data, we aim to identify key indicators of financial distress and use them to build predictive models that can provide early warnings of potential bankruptcy.</a:t>
            </a:r>
          </a:p>
          <a:p>
            <a:pPr algn="ctr">
              <a:lnSpc>
                <a:spcPts val="4180"/>
              </a:lnSpc>
              <a:spcBef>
                <a:spcPct val="0"/>
              </a:spcBef>
            </a:pP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61283" y="2200354"/>
            <a:ext cx="11215913" cy="971247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7145" t="0" r="-27145" b="0"/>
              </a:stretch>
            </a:blipFill>
            <a:ln cap="sq">
              <a:noFill/>
              <a:prstDash val="solid"/>
              <a:miter/>
            </a:ln>
          </p:spPr>
        </p:sp>
      </p:grpSp>
      <p:grpSp>
        <p:nvGrpSpPr>
          <p:cNvPr name="Group 4" id="4"/>
          <p:cNvGrpSpPr/>
          <p:nvPr/>
        </p:nvGrpSpPr>
        <p:grpSpPr>
          <a:xfrm rot="0">
            <a:off x="1432386" y="121156"/>
            <a:ext cx="8831076" cy="1623063"/>
            <a:chOff x="0" y="0"/>
            <a:chExt cx="955073" cy="175533"/>
          </a:xfrm>
        </p:grpSpPr>
        <p:sp>
          <p:nvSpPr>
            <p:cNvPr name="Freeform 5" id="5"/>
            <p:cNvSpPr/>
            <p:nvPr/>
          </p:nvSpPr>
          <p:spPr>
            <a:xfrm flipH="false" flipV="false" rot="0">
              <a:off x="0" y="0"/>
              <a:ext cx="955073" cy="175533"/>
            </a:xfrm>
            <a:custGeom>
              <a:avLst/>
              <a:gdLst/>
              <a:ahLst/>
              <a:cxnLst/>
              <a:rect r="r" b="b" t="t" l="l"/>
              <a:pathLst>
                <a:path h="175533" w="955073">
                  <a:moveTo>
                    <a:pt x="955073" y="0"/>
                  </a:moveTo>
                  <a:lnTo>
                    <a:pt x="0" y="0"/>
                  </a:lnTo>
                  <a:lnTo>
                    <a:pt x="101600" y="87766"/>
                  </a:lnTo>
                  <a:lnTo>
                    <a:pt x="0" y="175533"/>
                  </a:lnTo>
                  <a:lnTo>
                    <a:pt x="955073" y="175533"/>
                  </a:lnTo>
                  <a:lnTo>
                    <a:pt x="853473" y="87766"/>
                  </a:lnTo>
                  <a:lnTo>
                    <a:pt x="955073" y="0"/>
                  </a:lnTo>
                  <a:close/>
                </a:path>
              </a:pathLst>
            </a:custGeom>
            <a:solidFill>
              <a:srgbClr val="718BAB"/>
            </a:solidFill>
          </p:spPr>
        </p:sp>
        <p:sp>
          <p:nvSpPr>
            <p:cNvPr name="TextBox 6" id="6"/>
            <p:cNvSpPr txBox="true"/>
            <p:nvPr/>
          </p:nvSpPr>
          <p:spPr>
            <a:xfrm>
              <a:off x="88900" y="-76200"/>
              <a:ext cx="777273" cy="251733"/>
            </a:xfrm>
            <a:prstGeom prst="rect">
              <a:avLst/>
            </a:prstGeom>
          </p:spPr>
          <p:txBody>
            <a:bodyPr anchor="ctr" rtlCol="false" tIns="50800" lIns="50800" bIns="50800" rIns="50800"/>
            <a:lstStyle/>
            <a:p>
              <a:pPr algn="ctr">
                <a:lnSpc>
                  <a:spcPts val="5599"/>
                </a:lnSpc>
              </a:pPr>
              <a:r>
                <a:rPr lang="en-US" sz="3999">
                  <a:solidFill>
                    <a:srgbClr val="FDFDFD"/>
                  </a:solidFill>
                  <a:latin typeface="Canva Sans"/>
                  <a:ea typeface="Canva Sans"/>
                  <a:cs typeface="Canva Sans"/>
                  <a:sym typeface="Canva Sans"/>
                </a:rPr>
                <a:t>DATA CLEANING</a:t>
              </a:r>
            </a:p>
          </p:txBody>
        </p:sp>
      </p:grpSp>
      <p:sp>
        <p:nvSpPr>
          <p:cNvPr name="Freeform 7" id="7"/>
          <p:cNvSpPr/>
          <p:nvPr/>
        </p:nvSpPr>
        <p:spPr>
          <a:xfrm flipH="false" flipV="false" rot="7221679">
            <a:off x="1104318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7221679">
            <a:off x="15762394" y="489931"/>
            <a:ext cx="2898563" cy="2508574"/>
          </a:xfrm>
          <a:custGeom>
            <a:avLst/>
            <a:gdLst/>
            <a:ahLst/>
            <a:cxnLst/>
            <a:rect r="r" b="b" t="t" l="l"/>
            <a:pathLst>
              <a:path h="2508574" w="2898563">
                <a:moveTo>
                  <a:pt x="0" y="0"/>
                </a:moveTo>
                <a:lnTo>
                  <a:pt x="2898562" y="0"/>
                </a:lnTo>
                <a:lnTo>
                  <a:pt x="2898562" y="2508575"/>
                </a:lnTo>
                <a:lnTo>
                  <a:pt x="0" y="25085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221679">
            <a:off x="14269575" y="8976744"/>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578320">
            <a:off x="11043941" y="3176720"/>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3578320">
            <a:off x="13398387" y="1883618"/>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3578320">
            <a:off x="13398387" y="-781662"/>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3578320">
            <a:off x="1653126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3578320">
            <a:off x="9941200" y="7541493"/>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867373" y="3562045"/>
            <a:ext cx="8276627" cy="4930140"/>
          </a:xfrm>
          <a:prstGeom prst="rect">
            <a:avLst/>
          </a:prstGeom>
        </p:spPr>
        <p:txBody>
          <a:bodyPr anchor="t" rtlCol="false" tIns="0" lIns="0" bIns="0" rIns="0">
            <a:spAutoFit/>
          </a:bodyPr>
          <a:lstStyle/>
          <a:p>
            <a:pPr algn="l">
              <a:lnSpc>
                <a:spcPts val="4934"/>
              </a:lnSpc>
            </a:pPr>
            <a:r>
              <a:rPr lang="en-US" sz="3525">
                <a:solidFill>
                  <a:srgbClr val="4F6A92"/>
                </a:solidFill>
                <a:latin typeface="Barlow SemiCondensed"/>
                <a:ea typeface="Barlow SemiCondensed"/>
                <a:cs typeface="Barlow SemiCondensed"/>
                <a:sym typeface="Barlow SemiCondensed"/>
              </a:rPr>
              <a:t>This involves removing duplicate records, filling in missing values, correcting erroneous data, and standardizing formats. By cleaning the data, we enhance its accuracy and consistency, making it suitable for analysis and ensuring that insights derived from it are trustworthy and actionable.</a:t>
            </a:r>
          </a:p>
          <a:p>
            <a:pPr algn="l" marL="0" indent="0" lvl="0">
              <a:lnSpc>
                <a:spcPts val="4934"/>
              </a:lnSpc>
              <a:spcBef>
                <a:spcPct val="0"/>
              </a:spcBef>
            </a:pP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221679">
            <a:off x="13995209" y="-153431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7221679">
            <a:off x="16226774" y="-22558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21679">
            <a:off x="13995209" y="1092329"/>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2346616"/>
            <a:ext cx="12572036" cy="6680646"/>
          </a:xfrm>
          <a:custGeom>
            <a:avLst/>
            <a:gdLst/>
            <a:ahLst/>
            <a:cxnLst/>
            <a:rect r="r" b="b" t="t" l="l"/>
            <a:pathLst>
              <a:path h="6680646" w="12572036">
                <a:moveTo>
                  <a:pt x="0" y="0"/>
                </a:moveTo>
                <a:lnTo>
                  <a:pt x="12572036" y="0"/>
                </a:lnTo>
                <a:lnTo>
                  <a:pt x="12572036" y="6680645"/>
                </a:lnTo>
                <a:lnTo>
                  <a:pt x="0" y="6680645"/>
                </a:lnTo>
                <a:lnTo>
                  <a:pt x="0" y="0"/>
                </a:lnTo>
                <a:close/>
              </a:path>
            </a:pathLst>
          </a:custGeom>
          <a:blipFill>
            <a:blip r:embed="rId8"/>
            <a:stretch>
              <a:fillRect l="-440" t="0" r="-2085" b="-711"/>
            </a:stretch>
          </a:blipFill>
        </p:spPr>
      </p:sp>
      <p:sp>
        <p:nvSpPr>
          <p:cNvPr name="TextBox 6" id="6"/>
          <p:cNvSpPr txBox="true"/>
          <p:nvPr/>
        </p:nvSpPr>
        <p:spPr>
          <a:xfrm rot="0">
            <a:off x="4253652" y="519265"/>
            <a:ext cx="6576404" cy="679996"/>
          </a:xfrm>
          <a:prstGeom prst="rect">
            <a:avLst/>
          </a:prstGeom>
        </p:spPr>
        <p:txBody>
          <a:bodyPr anchor="t" rtlCol="false" tIns="0" lIns="0" bIns="0" rIns="0">
            <a:spAutoFit/>
          </a:bodyPr>
          <a:lstStyle/>
          <a:p>
            <a:pPr algn="ctr">
              <a:lnSpc>
                <a:spcPts val="5179"/>
              </a:lnSpc>
              <a:spcBef>
                <a:spcPct val="0"/>
              </a:spcBef>
            </a:pPr>
            <a:r>
              <a:rPr lang="en-US" b="true" sz="4840" spc="135">
                <a:solidFill>
                  <a:srgbClr val="004AAD"/>
                </a:solidFill>
                <a:latin typeface="Barlow Condensed Bold"/>
                <a:ea typeface="Barlow Condensed Bold"/>
                <a:cs typeface="Barlow Condensed Bold"/>
                <a:sym typeface="Barlow Condensed Bold"/>
              </a:rPr>
              <a:t>DATA VISUALIZATION</a:t>
            </a:r>
          </a:p>
        </p:txBody>
      </p:sp>
      <p:sp>
        <p:nvSpPr>
          <p:cNvPr name="TextBox 7" id="7"/>
          <p:cNvSpPr txBox="true"/>
          <p:nvPr/>
        </p:nvSpPr>
        <p:spPr>
          <a:xfrm rot="0">
            <a:off x="12844671" y="3984047"/>
            <a:ext cx="5116657" cy="5644559"/>
          </a:xfrm>
          <a:prstGeom prst="rect">
            <a:avLst/>
          </a:prstGeom>
        </p:spPr>
        <p:txBody>
          <a:bodyPr anchor="t" rtlCol="false" tIns="0" lIns="0" bIns="0" rIns="0">
            <a:spAutoFit/>
          </a:bodyPr>
          <a:lstStyle/>
          <a:p>
            <a:pPr algn="ctr">
              <a:lnSpc>
                <a:spcPts val="2832"/>
              </a:lnSpc>
              <a:spcBef>
                <a:spcPct val="0"/>
              </a:spcBef>
            </a:pPr>
            <a:r>
              <a:rPr lang="en-US" sz="2023" spc="-40">
                <a:solidFill>
                  <a:srgbClr val="4F6A92"/>
                </a:solidFill>
                <a:latin typeface="Poppins"/>
                <a:ea typeface="Poppins"/>
                <a:cs typeface="Poppins"/>
                <a:sym typeface="Poppins"/>
              </a:rPr>
              <a:t>The histograms display the distribution of six different risk-related features: industrial_risk, management_risk, financial_flexibility, credibility, competitiveness, and operating_risk. Each feature has values concentrated at specific levels (0.0, 0.4, 0.8, and 1.0), with some levels having notably higher counts than others, indicating varying degrees of risk concentration across the dataset. For instance, management_risk and operating_risk have the highest counts at the value 1.0, while financial_flexibility has the highest count at 0.0, suggesting specific risk tendencies within the dataset.</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5431" y="2337443"/>
            <a:ext cx="10758796" cy="6633664"/>
          </a:xfrm>
          <a:custGeom>
            <a:avLst/>
            <a:gdLst/>
            <a:ahLst/>
            <a:cxnLst/>
            <a:rect r="r" b="b" t="t" l="l"/>
            <a:pathLst>
              <a:path h="6633664" w="10758796">
                <a:moveTo>
                  <a:pt x="0" y="0"/>
                </a:moveTo>
                <a:lnTo>
                  <a:pt x="10758797" y="0"/>
                </a:lnTo>
                <a:lnTo>
                  <a:pt x="10758797" y="6633663"/>
                </a:lnTo>
                <a:lnTo>
                  <a:pt x="0" y="6633663"/>
                </a:lnTo>
                <a:lnTo>
                  <a:pt x="0" y="0"/>
                </a:lnTo>
                <a:close/>
              </a:path>
            </a:pathLst>
          </a:custGeom>
          <a:blipFill>
            <a:blip r:embed="rId2"/>
            <a:stretch>
              <a:fillRect l="-385" t="0" r="-5330" b="-1675"/>
            </a:stretch>
          </a:blipFill>
        </p:spPr>
      </p:sp>
      <p:sp>
        <p:nvSpPr>
          <p:cNvPr name="Freeform 3" id="3"/>
          <p:cNvSpPr/>
          <p:nvPr/>
        </p:nvSpPr>
        <p:spPr>
          <a:xfrm flipH="false" flipV="false" rot="7221679">
            <a:off x="13995209" y="-153431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221679">
            <a:off x="16226774" y="-225587"/>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578320">
            <a:off x="13988448" y="1080557"/>
            <a:ext cx="2904567" cy="2513771"/>
          </a:xfrm>
          <a:custGeom>
            <a:avLst/>
            <a:gdLst/>
            <a:ahLst/>
            <a:cxnLst/>
            <a:rect r="r" b="b" t="t" l="l"/>
            <a:pathLst>
              <a:path h="2513771" w="2904567">
                <a:moveTo>
                  <a:pt x="0" y="0"/>
                </a:moveTo>
                <a:lnTo>
                  <a:pt x="2904567" y="0"/>
                </a:lnTo>
                <a:lnTo>
                  <a:pt x="2904567" y="2513771"/>
                </a:lnTo>
                <a:lnTo>
                  <a:pt x="0" y="25137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1300205" y="5076825"/>
            <a:ext cx="6375850" cy="3194009"/>
          </a:xfrm>
          <a:prstGeom prst="rect">
            <a:avLst/>
          </a:prstGeom>
        </p:spPr>
        <p:txBody>
          <a:bodyPr anchor="t" rtlCol="false" tIns="0" lIns="0" bIns="0" rIns="0">
            <a:spAutoFit/>
          </a:bodyPr>
          <a:lstStyle/>
          <a:p>
            <a:pPr algn="ctr">
              <a:lnSpc>
                <a:spcPts val="3159"/>
              </a:lnSpc>
            </a:pPr>
            <a:r>
              <a:rPr lang="en-US" sz="2256" spc="-45">
                <a:solidFill>
                  <a:srgbClr val="4F6A92"/>
                </a:solidFill>
                <a:latin typeface="Poppins"/>
                <a:ea typeface="Poppins"/>
                <a:cs typeface="Poppins"/>
                <a:sym typeface="Poppins"/>
              </a:rPr>
              <a:t>The box plot shows the distribution of six risk-related features in the dataset. Most features have their median values around 0.4 to 0.8, with financial_flexibility having the lowest median at around 0.2. </a:t>
            </a:r>
          </a:p>
          <a:p>
            <a:pPr algn="ctr">
              <a:lnSpc>
                <a:spcPts val="3159"/>
              </a:lnSpc>
              <a:spcBef>
                <a:spcPct val="0"/>
              </a:spcBef>
            </a:pPr>
            <a:r>
              <a:rPr lang="en-US" sz="2256" spc="-45">
                <a:solidFill>
                  <a:srgbClr val="4F6A92"/>
                </a:solidFill>
                <a:latin typeface="Poppins"/>
                <a:ea typeface="Poppins"/>
                <a:cs typeface="Poppins"/>
                <a:sym typeface="Poppins"/>
              </a:rPr>
              <a:t>The data is generally well-distributed with no significant outliers, indicating balanced variability across these risk factors.</a:t>
            </a:r>
          </a:p>
        </p:txBody>
      </p:sp>
      <p:sp>
        <p:nvSpPr>
          <p:cNvPr name="TextBox 7" id="7"/>
          <p:cNvSpPr txBox="true"/>
          <p:nvPr/>
        </p:nvSpPr>
        <p:spPr>
          <a:xfrm rot="0">
            <a:off x="5805964" y="318999"/>
            <a:ext cx="3338036" cy="1219377"/>
          </a:xfrm>
          <a:prstGeom prst="rect">
            <a:avLst/>
          </a:prstGeom>
        </p:spPr>
        <p:txBody>
          <a:bodyPr anchor="t" rtlCol="false" tIns="0" lIns="0" bIns="0" rIns="0">
            <a:spAutoFit/>
          </a:bodyPr>
          <a:lstStyle/>
          <a:p>
            <a:pPr algn="ctr">
              <a:lnSpc>
                <a:spcPts val="9440"/>
              </a:lnSpc>
              <a:spcBef>
                <a:spcPct val="0"/>
              </a:spcBef>
            </a:pPr>
            <a:r>
              <a:rPr lang="en-US" b="true" sz="6743" spc="-134">
                <a:solidFill>
                  <a:srgbClr val="004AAD"/>
                </a:solidFill>
                <a:latin typeface="Poppins Bold"/>
                <a:ea typeface="Poppins Bold"/>
                <a:cs typeface="Poppins Bold"/>
                <a:sym typeface="Poppins Bold"/>
              </a:rPr>
              <a:t>Box Plot</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35032" y="1884501"/>
            <a:ext cx="8186920" cy="7702748"/>
          </a:xfrm>
          <a:custGeom>
            <a:avLst/>
            <a:gdLst/>
            <a:ahLst/>
            <a:cxnLst/>
            <a:rect r="r" b="b" t="t" l="l"/>
            <a:pathLst>
              <a:path h="7702748" w="8186920">
                <a:moveTo>
                  <a:pt x="0" y="0"/>
                </a:moveTo>
                <a:lnTo>
                  <a:pt x="8186921" y="0"/>
                </a:lnTo>
                <a:lnTo>
                  <a:pt x="8186921" y="7702748"/>
                </a:lnTo>
                <a:lnTo>
                  <a:pt x="0" y="7702748"/>
                </a:lnTo>
                <a:lnTo>
                  <a:pt x="0" y="0"/>
                </a:lnTo>
                <a:close/>
              </a:path>
            </a:pathLst>
          </a:custGeom>
          <a:blipFill>
            <a:blip r:embed="rId2"/>
            <a:stretch>
              <a:fillRect l="0" t="0" r="0" b="0"/>
            </a:stretch>
          </a:blipFill>
        </p:spPr>
      </p:sp>
      <p:sp>
        <p:nvSpPr>
          <p:cNvPr name="Freeform 3" id="3"/>
          <p:cNvSpPr/>
          <p:nvPr/>
        </p:nvSpPr>
        <p:spPr>
          <a:xfrm flipH="false" flipV="false" rot="7221679">
            <a:off x="-420581" y="-1254287"/>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7221679">
            <a:off x="1867850" y="-31135"/>
            <a:ext cx="2898563" cy="2508574"/>
          </a:xfrm>
          <a:custGeom>
            <a:avLst/>
            <a:gdLst/>
            <a:ahLst/>
            <a:cxnLst/>
            <a:rect r="r" b="b" t="t" l="l"/>
            <a:pathLst>
              <a:path h="2508574" w="2898563">
                <a:moveTo>
                  <a:pt x="0" y="0"/>
                </a:moveTo>
                <a:lnTo>
                  <a:pt x="2898563" y="0"/>
                </a:lnTo>
                <a:lnTo>
                  <a:pt x="2898563" y="2508574"/>
                </a:lnTo>
                <a:lnTo>
                  <a:pt x="0" y="2508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7221679">
            <a:off x="-420581" y="1399329"/>
            <a:ext cx="2898563" cy="2508574"/>
          </a:xfrm>
          <a:custGeom>
            <a:avLst/>
            <a:gdLst/>
            <a:ahLst/>
            <a:cxnLst/>
            <a:rect r="r" b="b" t="t" l="l"/>
            <a:pathLst>
              <a:path h="2508574" w="2898563">
                <a:moveTo>
                  <a:pt x="0" y="0"/>
                </a:moveTo>
                <a:lnTo>
                  <a:pt x="2898562" y="0"/>
                </a:lnTo>
                <a:lnTo>
                  <a:pt x="2898562" y="2508574"/>
                </a:lnTo>
                <a:lnTo>
                  <a:pt x="0" y="2508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6651431" y="429120"/>
            <a:ext cx="3845617" cy="784767"/>
          </a:xfrm>
          <a:prstGeom prst="rect">
            <a:avLst/>
          </a:prstGeom>
        </p:spPr>
        <p:txBody>
          <a:bodyPr anchor="t" rtlCol="false" tIns="0" lIns="0" bIns="0" rIns="0">
            <a:spAutoFit/>
          </a:bodyPr>
          <a:lstStyle/>
          <a:p>
            <a:pPr algn="ctr">
              <a:lnSpc>
                <a:spcPts val="6095"/>
              </a:lnSpc>
              <a:spcBef>
                <a:spcPct val="0"/>
              </a:spcBef>
            </a:pPr>
            <a:r>
              <a:rPr lang="en-US" b="true" sz="4353" spc="-87">
                <a:solidFill>
                  <a:srgbClr val="004AAD"/>
                </a:solidFill>
                <a:latin typeface="Poppins Bold"/>
                <a:ea typeface="Poppins Bold"/>
                <a:cs typeface="Poppins Bold"/>
                <a:sym typeface="Poppins Bold"/>
              </a:rPr>
              <a:t>Heat Map</a:t>
            </a:r>
          </a:p>
        </p:txBody>
      </p:sp>
      <p:sp>
        <p:nvSpPr>
          <p:cNvPr name="TextBox 7" id="7"/>
          <p:cNvSpPr txBox="true"/>
          <p:nvPr/>
        </p:nvSpPr>
        <p:spPr>
          <a:xfrm rot="0">
            <a:off x="126613" y="5362731"/>
            <a:ext cx="9144000" cy="3145744"/>
          </a:xfrm>
          <a:prstGeom prst="rect">
            <a:avLst/>
          </a:prstGeom>
        </p:spPr>
        <p:txBody>
          <a:bodyPr anchor="t" rtlCol="false" tIns="0" lIns="0" bIns="0" rIns="0">
            <a:spAutoFit/>
          </a:bodyPr>
          <a:lstStyle/>
          <a:p>
            <a:pPr algn="ctr">
              <a:lnSpc>
                <a:spcPts val="3537"/>
              </a:lnSpc>
              <a:spcBef>
                <a:spcPct val="0"/>
              </a:spcBef>
            </a:pPr>
            <a:r>
              <a:rPr lang="en-US" sz="2526" spc="-50">
                <a:solidFill>
                  <a:srgbClr val="4F6A92"/>
                </a:solidFill>
                <a:latin typeface="Poppins"/>
                <a:ea typeface="Poppins"/>
                <a:cs typeface="Poppins"/>
                <a:sym typeface="Poppins"/>
              </a:rPr>
              <a:t>The heatmap shows the correlation matrix for six risk-related features. Financial_flexibility and competitiveness have the highest positive correlation (0.69), indicating they tend to increase together. Most other features have low to moderate correlations, with some negative values, suggesting diverse and varying relationships between the risk factors.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DAGRStT6y_Q</dc:identifier>
  <dcterms:modified xsi:type="dcterms:W3CDTF">2011-08-01T06:04:30Z</dcterms:modified>
  <cp:revision>1</cp:revision>
  <dc:title>BANKRUPTCY</dc:title>
</cp:coreProperties>
</file>